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281"/>
  </p:normalViewPr>
  <p:slideViewPr>
    <p:cSldViewPr snapToGrid="0" snapToObjects="1">
      <p:cViewPr varScale="1">
        <p:scale>
          <a:sx n="119" d="100"/>
          <a:sy n="119" d="100"/>
        </p:scale>
        <p:origin x="21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18005-146C-2843-AF40-48F87271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C01D61-FE68-F744-8CBB-FE0A1B57A9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4FC3A1-73C7-3A46-A834-B70171A9C4E5}"/>
              </a:ext>
            </a:extLst>
          </p:cNvPr>
          <p:cNvSpPr>
            <a:spLocks noGrp="1"/>
          </p:cNvSpPr>
          <p:nvPr>
            <p:ph type="dt" sz="half" idx="10"/>
          </p:nvPr>
        </p:nvSpPr>
        <p:spPr/>
        <p:txBody>
          <a:bodyPr/>
          <a:lstStyle/>
          <a:p>
            <a:fld id="{81EE31A9-FB66-6347-B3A5-6A21DB7CF0B4}" type="datetimeFigureOut">
              <a:rPr lang="en-US" smtClean="0"/>
              <a:t>8/9/23</a:t>
            </a:fld>
            <a:endParaRPr lang="en-US"/>
          </a:p>
        </p:txBody>
      </p:sp>
      <p:sp>
        <p:nvSpPr>
          <p:cNvPr id="5" name="Footer Placeholder 4">
            <a:extLst>
              <a:ext uri="{FF2B5EF4-FFF2-40B4-BE49-F238E27FC236}">
                <a16:creationId xmlns:a16="http://schemas.microsoft.com/office/drawing/2014/main" id="{B964FA97-D924-6449-A127-69AFF3D9EC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DA604-46E0-E34A-9A95-69897F6E00E9}"/>
              </a:ext>
            </a:extLst>
          </p:cNvPr>
          <p:cNvSpPr>
            <a:spLocks noGrp="1"/>
          </p:cNvSpPr>
          <p:nvPr>
            <p:ph type="sldNum" sz="quarter" idx="12"/>
          </p:nvPr>
        </p:nvSpPr>
        <p:spPr/>
        <p:txBody>
          <a:bodyPr/>
          <a:lstStyle/>
          <a:p>
            <a:fld id="{F1891846-6D2F-F142-83E9-0D6E11A987CA}" type="slidenum">
              <a:rPr lang="en-US" smtClean="0"/>
              <a:t>‹#›</a:t>
            </a:fld>
            <a:endParaRPr lang="en-US"/>
          </a:p>
        </p:txBody>
      </p:sp>
    </p:spTree>
    <p:extLst>
      <p:ext uri="{BB962C8B-B14F-4D97-AF65-F5344CB8AC3E}">
        <p14:creationId xmlns:p14="http://schemas.microsoft.com/office/powerpoint/2010/main" val="304768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F74CD-E294-AE49-AC51-B03386D80E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67C902-25EA-E146-9F9E-DF1125370D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A8FFF-CC27-E44E-9F69-41B374EC12AA}"/>
              </a:ext>
            </a:extLst>
          </p:cNvPr>
          <p:cNvSpPr>
            <a:spLocks noGrp="1"/>
          </p:cNvSpPr>
          <p:nvPr>
            <p:ph type="dt" sz="half" idx="10"/>
          </p:nvPr>
        </p:nvSpPr>
        <p:spPr/>
        <p:txBody>
          <a:bodyPr/>
          <a:lstStyle/>
          <a:p>
            <a:fld id="{81EE31A9-FB66-6347-B3A5-6A21DB7CF0B4}" type="datetimeFigureOut">
              <a:rPr lang="en-US" smtClean="0"/>
              <a:t>8/9/23</a:t>
            </a:fld>
            <a:endParaRPr lang="en-US"/>
          </a:p>
        </p:txBody>
      </p:sp>
      <p:sp>
        <p:nvSpPr>
          <p:cNvPr id="5" name="Footer Placeholder 4">
            <a:extLst>
              <a:ext uri="{FF2B5EF4-FFF2-40B4-BE49-F238E27FC236}">
                <a16:creationId xmlns:a16="http://schemas.microsoft.com/office/drawing/2014/main" id="{BAA6AF2A-847B-4D40-A4B4-3656894D2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41358A-A481-014E-A7D6-096BBFC373DC}"/>
              </a:ext>
            </a:extLst>
          </p:cNvPr>
          <p:cNvSpPr>
            <a:spLocks noGrp="1"/>
          </p:cNvSpPr>
          <p:nvPr>
            <p:ph type="sldNum" sz="quarter" idx="12"/>
          </p:nvPr>
        </p:nvSpPr>
        <p:spPr/>
        <p:txBody>
          <a:bodyPr/>
          <a:lstStyle/>
          <a:p>
            <a:fld id="{F1891846-6D2F-F142-83E9-0D6E11A987CA}" type="slidenum">
              <a:rPr lang="en-US" smtClean="0"/>
              <a:t>‹#›</a:t>
            </a:fld>
            <a:endParaRPr lang="en-US"/>
          </a:p>
        </p:txBody>
      </p:sp>
    </p:spTree>
    <p:extLst>
      <p:ext uri="{BB962C8B-B14F-4D97-AF65-F5344CB8AC3E}">
        <p14:creationId xmlns:p14="http://schemas.microsoft.com/office/powerpoint/2010/main" val="2542534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99BAF6-4EBE-794B-BC42-D30C295EBD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2BD83F-FD2A-9041-83EA-D77BAE47E4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2962F1-A10F-8946-8F45-1DF3C130DA2E}"/>
              </a:ext>
            </a:extLst>
          </p:cNvPr>
          <p:cNvSpPr>
            <a:spLocks noGrp="1"/>
          </p:cNvSpPr>
          <p:nvPr>
            <p:ph type="dt" sz="half" idx="10"/>
          </p:nvPr>
        </p:nvSpPr>
        <p:spPr/>
        <p:txBody>
          <a:bodyPr/>
          <a:lstStyle/>
          <a:p>
            <a:fld id="{81EE31A9-FB66-6347-B3A5-6A21DB7CF0B4}" type="datetimeFigureOut">
              <a:rPr lang="en-US" smtClean="0"/>
              <a:t>8/9/23</a:t>
            </a:fld>
            <a:endParaRPr lang="en-US"/>
          </a:p>
        </p:txBody>
      </p:sp>
      <p:sp>
        <p:nvSpPr>
          <p:cNvPr id="5" name="Footer Placeholder 4">
            <a:extLst>
              <a:ext uri="{FF2B5EF4-FFF2-40B4-BE49-F238E27FC236}">
                <a16:creationId xmlns:a16="http://schemas.microsoft.com/office/drawing/2014/main" id="{B8E17C9A-6CE2-334D-B157-D37D65D820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DB5F2-EDAE-B143-8EF0-304E721FE243}"/>
              </a:ext>
            </a:extLst>
          </p:cNvPr>
          <p:cNvSpPr>
            <a:spLocks noGrp="1"/>
          </p:cNvSpPr>
          <p:nvPr>
            <p:ph type="sldNum" sz="quarter" idx="12"/>
          </p:nvPr>
        </p:nvSpPr>
        <p:spPr/>
        <p:txBody>
          <a:bodyPr/>
          <a:lstStyle/>
          <a:p>
            <a:fld id="{F1891846-6D2F-F142-83E9-0D6E11A987CA}" type="slidenum">
              <a:rPr lang="en-US" smtClean="0"/>
              <a:t>‹#›</a:t>
            </a:fld>
            <a:endParaRPr lang="en-US"/>
          </a:p>
        </p:txBody>
      </p:sp>
    </p:spTree>
    <p:extLst>
      <p:ext uri="{BB962C8B-B14F-4D97-AF65-F5344CB8AC3E}">
        <p14:creationId xmlns:p14="http://schemas.microsoft.com/office/powerpoint/2010/main" val="159121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4A42-DEEE-FF46-86F6-84A10363C1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BE01DE-B0F7-AF40-AC65-9A4E46702C9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A99E0-A031-904E-85DF-073B3EAAD41B}"/>
              </a:ext>
            </a:extLst>
          </p:cNvPr>
          <p:cNvSpPr>
            <a:spLocks noGrp="1"/>
          </p:cNvSpPr>
          <p:nvPr>
            <p:ph type="dt" sz="half" idx="10"/>
          </p:nvPr>
        </p:nvSpPr>
        <p:spPr/>
        <p:txBody>
          <a:bodyPr/>
          <a:lstStyle/>
          <a:p>
            <a:fld id="{81EE31A9-FB66-6347-B3A5-6A21DB7CF0B4}" type="datetimeFigureOut">
              <a:rPr lang="en-US" smtClean="0"/>
              <a:t>8/9/23</a:t>
            </a:fld>
            <a:endParaRPr lang="en-US"/>
          </a:p>
        </p:txBody>
      </p:sp>
      <p:sp>
        <p:nvSpPr>
          <p:cNvPr id="5" name="Footer Placeholder 4">
            <a:extLst>
              <a:ext uri="{FF2B5EF4-FFF2-40B4-BE49-F238E27FC236}">
                <a16:creationId xmlns:a16="http://schemas.microsoft.com/office/drawing/2014/main" id="{25DB195F-BAC0-9E4C-BEB7-085896CFE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4B6E8-7C57-2243-AE01-F0DF961A1E67}"/>
              </a:ext>
            </a:extLst>
          </p:cNvPr>
          <p:cNvSpPr>
            <a:spLocks noGrp="1"/>
          </p:cNvSpPr>
          <p:nvPr>
            <p:ph type="sldNum" sz="quarter" idx="12"/>
          </p:nvPr>
        </p:nvSpPr>
        <p:spPr/>
        <p:txBody>
          <a:bodyPr/>
          <a:lstStyle/>
          <a:p>
            <a:fld id="{F1891846-6D2F-F142-83E9-0D6E11A987CA}" type="slidenum">
              <a:rPr lang="en-US" smtClean="0"/>
              <a:t>‹#›</a:t>
            </a:fld>
            <a:endParaRPr lang="en-US"/>
          </a:p>
        </p:txBody>
      </p:sp>
    </p:spTree>
    <p:extLst>
      <p:ext uri="{BB962C8B-B14F-4D97-AF65-F5344CB8AC3E}">
        <p14:creationId xmlns:p14="http://schemas.microsoft.com/office/powerpoint/2010/main" val="2974636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908F-3300-EB49-8564-5A1FE06E1E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C13C5C-30CF-B246-B998-BCD536F159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7B0090C-8354-3F46-83D9-694E8C1E6787}"/>
              </a:ext>
            </a:extLst>
          </p:cNvPr>
          <p:cNvSpPr>
            <a:spLocks noGrp="1"/>
          </p:cNvSpPr>
          <p:nvPr>
            <p:ph type="dt" sz="half" idx="10"/>
          </p:nvPr>
        </p:nvSpPr>
        <p:spPr/>
        <p:txBody>
          <a:bodyPr/>
          <a:lstStyle/>
          <a:p>
            <a:fld id="{81EE31A9-FB66-6347-B3A5-6A21DB7CF0B4}" type="datetimeFigureOut">
              <a:rPr lang="en-US" smtClean="0"/>
              <a:t>8/9/23</a:t>
            </a:fld>
            <a:endParaRPr lang="en-US"/>
          </a:p>
        </p:txBody>
      </p:sp>
      <p:sp>
        <p:nvSpPr>
          <p:cNvPr id="5" name="Footer Placeholder 4">
            <a:extLst>
              <a:ext uri="{FF2B5EF4-FFF2-40B4-BE49-F238E27FC236}">
                <a16:creationId xmlns:a16="http://schemas.microsoft.com/office/drawing/2014/main" id="{6CBB1E4D-E3A6-ED47-BD08-980DFA20F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C80AF4-3A6E-B74D-9D24-FFDD93281EC4}"/>
              </a:ext>
            </a:extLst>
          </p:cNvPr>
          <p:cNvSpPr>
            <a:spLocks noGrp="1"/>
          </p:cNvSpPr>
          <p:nvPr>
            <p:ph type="sldNum" sz="quarter" idx="12"/>
          </p:nvPr>
        </p:nvSpPr>
        <p:spPr/>
        <p:txBody>
          <a:bodyPr/>
          <a:lstStyle/>
          <a:p>
            <a:fld id="{F1891846-6D2F-F142-83E9-0D6E11A987CA}" type="slidenum">
              <a:rPr lang="en-US" smtClean="0"/>
              <a:t>‹#›</a:t>
            </a:fld>
            <a:endParaRPr lang="en-US"/>
          </a:p>
        </p:txBody>
      </p:sp>
    </p:spTree>
    <p:extLst>
      <p:ext uri="{BB962C8B-B14F-4D97-AF65-F5344CB8AC3E}">
        <p14:creationId xmlns:p14="http://schemas.microsoft.com/office/powerpoint/2010/main" val="3920357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D34B6-498C-8C49-AEA4-611B24D236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0B996-CC66-CC4E-BF66-F943A63C3C5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CBCCE0-4766-4949-B60D-D333161704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771AC4-BF32-DD41-AE3A-A2D76D94D420}"/>
              </a:ext>
            </a:extLst>
          </p:cNvPr>
          <p:cNvSpPr>
            <a:spLocks noGrp="1"/>
          </p:cNvSpPr>
          <p:nvPr>
            <p:ph type="dt" sz="half" idx="10"/>
          </p:nvPr>
        </p:nvSpPr>
        <p:spPr/>
        <p:txBody>
          <a:bodyPr/>
          <a:lstStyle/>
          <a:p>
            <a:fld id="{81EE31A9-FB66-6347-B3A5-6A21DB7CF0B4}" type="datetimeFigureOut">
              <a:rPr lang="en-US" smtClean="0"/>
              <a:t>8/9/23</a:t>
            </a:fld>
            <a:endParaRPr lang="en-US"/>
          </a:p>
        </p:txBody>
      </p:sp>
      <p:sp>
        <p:nvSpPr>
          <p:cNvPr id="6" name="Footer Placeholder 5">
            <a:extLst>
              <a:ext uri="{FF2B5EF4-FFF2-40B4-BE49-F238E27FC236}">
                <a16:creationId xmlns:a16="http://schemas.microsoft.com/office/drawing/2014/main" id="{1828E1C7-C212-774D-BF91-4F4F602D8F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618FFB-456A-CD4B-8B02-1BB24982148E}"/>
              </a:ext>
            </a:extLst>
          </p:cNvPr>
          <p:cNvSpPr>
            <a:spLocks noGrp="1"/>
          </p:cNvSpPr>
          <p:nvPr>
            <p:ph type="sldNum" sz="quarter" idx="12"/>
          </p:nvPr>
        </p:nvSpPr>
        <p:spPr/>
        <p:txBody>
          <a:bodyPr/>
          <a:lstStyle/>
          <a:p>
            <a:fld id="{F1891846-6D2F-F142-83E9-0D6E11A987CA}" type="slidenum">
              <a:rPr lang="en-US" smtClean="0"/>
              <a:t>‹#›</a:t>
            </a:fld>
            <a:endParaRPr lang="en-US"/>
          </a:p>
        </p:txBody>
      </p:sp>
    </p:spTree>
    <p:extLst>
      <p:ext uri="{BB962C8B-B14F-4D97-AF65-F5344CB8AC3E}">
        <p14:creationId xmlns:p14="http://schemas.microsoft.com/office/powerpoint/2010/main" val="46414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8996-34DB-AD49-9775-3F9885BA90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54F558-D8B3-9342-81EF-764D2A3C19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03BB04-63E9-A14A-A09C-95A761DF2DE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396985-93B1-C649-ADE8-3EFB570335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F29B953-6D5E-7A41-A49C-CBC65F3CA1E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8DA91C-0BD7-4A4F-B011-A327451088D5}"/>
              </a:ext>
            </a:extLst>
          </p:cNvPr>
          <p:cNvSpPr>
            <a:spLocks noGrp="1"/>
          </p:cNvSpPr>
          <p:nvPr>
            <p:ph type="dt" sz="half" idx="10"/>
          </p:nvPr>
        </p:nvSpPr>
        <p:spPr/>
        <p:txBody>
          <a:bodyPr/>
          <a:lstStyle/>
          <a:p>
            <a:fld id="{81EE31A9-FB66-6347-B3A5-6A21DB7CF0B4}" type="datetimeFigureOut">
              <a:rPr lang="en-US" smtClean="0"/>
              <a:t>8/9/23</a:t>
            </a:fld>
            <a:endParaRPr lang="en-US"/>
          </a:p>
        </p:txBody>
      </p:sp>
      <p:sp>
        <p:nvSpPr>
          <p:cNvPr id="8" name="Footer Placeholder 7">
            <a:extLst>
              <a:ext uri="{FF2B5EF4-FFF2-40B4-BE49-F238E27FC236}">
                <a16:creationId xmlns:a16="http://schemas.microsoft.com/office/drawing/2014/main" id="{5DB6FB47-0EBC-9D46-B413-A1A1323499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D4185C-2EB6-2043-9754-FC0EB5C93E50}"/>
              </a:ext>
            </a:extLst>
          </p:cNvPr>
          <p:cNvSpPr>
            <a:spLocks noGrp="1"/>
          </p:cNvSpPr>
          <p:nvPr>
            <p:ph type="sldNum" sz="quarter" idx="12"/>
          </p:nvPr>
        </p:nvSpPr>
        <p:spPr/>
        <p:txBody>
          <a:bodyPr/>
          <a:lstStyle/>
          <a:p>
            <a:fld id="{F1891846-6D2F-F142-83E9-0D6E11A987CA}" type="slidenum">
              <a:rPr lang="en-US" smtClean="0"/>
              <a:t>‹#›</a:t>
            </a:fld>
            <a:endParaRPr lang="en-US"/>
          </a:p>
        </p:txBody>
      </p:sp>
    </p:spTree>
    <p:extLst>
      <p:ext uri="{BB962C8B-B14F-4D97-AF65-F5344CB8AC3E}">
        <p14:creationId xmlns:p14="http://schemas.microsoft.com/office/powerpoint/2010/main" val="3409202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7A13C-AC22-854C-8EE4-FB9AF2A00F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E284D4-9753-3A41-91FA-38CE4A2D658F}"/>
              </a:ext>
            </a:extLst>
          </p:cNvPr>
          <p:cNvSpPr>
            <a:spLocks noGrp="1"/>
          </p:cNvSpPr>
          <p:nvPr>
            <p:ph type="dt" sz="half" idx="10"/>
          </p:nvPr>
        </p:nvSpPr>
        <p:spPr/>
        <p:txBody>
          <a:bodyPr/>
          <a:lstStyle/>
          <a:p>
            <a:fld id="{81EE31A9-FB66-6347-B3A5-6A21DB7CF0B4}" type="datetimeFigureOut">
              <a:rPr lang="en-US" smtClean="0"/>
              <a:t>8/9/23</a:t>
            </a:fld>
            <a:endParaRPr lang="en-US"/>
          </a:p>
        </p:txBody>
      </p:sp>
      <p:sp>
        <p:nvSpPr>
          <p:cNvPr id="4" name="Footer Placeholder 3">
            <a:extLst>
              <a:ext uri="{FF2B5EF4-FFF2-40B4-BE49-F238E27FC236}">
                <a16:creationId xmlns:a16="http://schemas.microsoft.com/office/drawing/2014/main" id="{6A9C1504-18B1-1641-AD11-A932EF1A36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4F094A-8ABB-2943-A052-0E4951D6B5F4}"/>
              </a:ext>
            </a:extLst>
          </p:cNvPr>
          <p:cNvSpPr>
            <a:spLocks noGrp="1"/>
          </p:cNvSpPr>
          <p:nvPr>
            <p:ph type="sldNum" sz="quarter" idx="12"/>
          </p:nvPr>
        </p:nvSpPr>
        <p:spPr/>
        <p:txBody>
          <a:bodyPr/>
          <a:lstStyle/>
          <a:p>
            <a:fld id="{F1891846-6D2F-F142-83E9-0D6E11A987CA}" type="slidenum">
              <a:rPr lang="en-US" smtClean="0"/>
              <a:t>‹#›</a:t>
            </a:fld>
            <a:endParaRPr lang="en-US"/>
          </a:p>
        </p:txBody>
      </p:sp>
    </p:spTree>
    <p:extLst>
      <p:ext uri="{BB962C8B-B14F-4D97-AF65-F5344CB8AC3E}">
        <p14:creationId xmlns:p14="http://schemas.microsoft.com/office/powerpoint/2010/main" val="2783818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415BAF-1436-DD44-8CAE-8D276CFCFA85}"/>
              </a:ext>
            </a:extLst>
          </p:cNvPr>
          <p:cNvSpPr>
            <a:spLocks noGrp="1"/>
          </p:cNvSpPr>
          <p:nvPr>
            <p:ph type="dt" sz="half" idx="10"/>
          </p:nvPr>
        </p:nvSpPr>
        <p:spPr/>
        <p:txBody>
          <a:bodyPr/>
          <a:lstStyle/>
          <a:p>
            <a:fld id="{81EE31A9-FB66-6347-B3A5-6A21DB7CF0B4}" type="datetimeFigureOut">
              <a:rPr lang="en-US" smtClean="0"/>
              <a:t>8/9/23</a:t>
            </a:fld>
            <a:endParaRPr lang="en-US"/>
          </a:p>
        </p:txBody>
      </p:sp>
      <p:sp>
        <p:nvSpPr>
          <p:cNvPr id="3" name="Footer Placeholder 2">
            <a:extLst>
              <a:ext uri="{FF2B5EF4-FFF2-40B4-BE49-F238E27FC236}">
                <a16:creationId xmlns:a16="http://schemas.microsoft.com/office/drawing/2014/main" id="{4D474BAA-79A1-9D49-80CF-8B6399D07A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3C1FA9-EA51-E341-8C67-B0763211FDD6}"/>
              </a:ext>
            </a:extLst>
          </p:cNvPr>
          <p:cNvSpPr>
            <a:spLocks noGrp="1"/>
          </p:cNvSpPr>
          <p:nvPr>
            <p:ph type="sldNum" sz="quarter" idx="12"/>
          </p:nvPr>
        </p:nvSpPr>
        <p:spPr/>
        <p:txBody>
          <a:bodyPr/>
          <a:lstStyle/>
          <a:p>
            <a:fld id="{F1891846-6D2F-F142-83E9-0D6E11A987CA}" type="slidenum">
              <a:rPr lang="en-US" smtClean="0"/>
              <a:t>‹#›</a:t>
            </a:fld>
            <a:endParaRPr lang="en-US"/>
          </a:p>
        </p:txBody>
      </p:sp>
    </p:spTree>
    <p:extLst>
      <p:ext uri="{BB962C8B-B14F-4D97-AF65-F5344CB8AC3E}">
        <p14:creationId xmlns:p14="http://schemas.microsoft.com/office/powerpoint/2010/main" val="375393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A5E4-D8AA-B24D-BB79-AF75507BA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ACBF8E-6867-5D46-B2E2-C2C35220C7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824A33-2EC5-9840-BCF0-81BB42185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051428E-314A-CD4A-A4D7-A9A0DB53EDE5}"/>
              </a:ext>
            </a:extLst>
          </p:cNvPr>
          <p:cNvSpPr>
            <a:spLocks noGrp="1"/>
          </p:cNvSpPr>
          <p:nvPr>
            <p:ph type="dt" sz="half" idx="10"/>
          </p:nvPr>
        </p:nvSpPr>
        <p:spPr/>
        <p:txBody>
          <a:bodyPr/>
          <a:lstStyle/>
          <a:p>
            <a:fld id="{81EE31A9-FB66-6347-B3A5-6A21DB7CF0B4}" type="datetimeFigureOut">
              <a:rPr lang="en-US" smtClean="0"/>
              <a:t>8/9/23</a:t>
            </a:fld>
            <a:endParaRPr lang="en-US"/>
          </a:p>
        </p:txBody>
      </p:sp>
      <p:sp>
        <p:nvSpPr>
          <p:cNvPr id="6" name="Footer Placeholder 5">
            <a:extLst>
              <a:ext uri="{FF2B5EF4-FFF2-40B4-BE49-F238E27FC236}">
                <a16:creationId xmlns:a16="http://schemas.microsoft.com/office/drawing/2014/main" id="{389B7B20-7B4E-A04C-8A86-EB8CDA43EA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F5630D-9FEC-8247-9454-D6A6D5556C0D}"/>
              </a:ext>
            </a:extLst>
          </p:cNvPr>
          <p:cNvSpPr>
            <a:spLocks noGrp="1"/>
          </p:cNvSpPr>
          <p:nvPr>
            <p:ph type="sldNum" sz="quarter" idx="12"/>
          </p:nvPr>
        </p:nvSpPr>
        <p:spPr/>
        <p:txBody>
          <a:bodyPr/>
          <a:lstStyle/>
          <a:p>
            <a:fld id="{F1891846-6D2F-F142-83E9-0D6E11A987CA}" type="slidenum">
              <a:rPr lang="en-US" smtClean="0"/>
              <a:t>‹#›</a:t>
            </a:fld>
            <a:endParaRPr lang="en-US"/>
          </a:p>
        </p:txBody>
      </p:sp>
    </p:spTree>
    <p:extLst>
      <p:ext uri="{BB962C8B-B14F-4D97-AF65-F5344CB8AC3E}">
        <p14:creationId xmlns:p14="http://schemas.microsoft.com/office/powerpoint/2010/main" val="3299306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577BB-96A9-D741-8511-B0C8AE2633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09AFF4-6DAC-D441-8367-AF366FBA28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590287-688B-3640-8B4B-7DEBFCF39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5437F3-F5F7-8F44-A272-F93E7FD7B018}"/>
              </a:ext>
            </a:extLst>
          </p:cNvPr>
          <p:cNvSpPr>
            <a:spLocks noGrp="1"/>
          </p:cNvSpPr>
          <p:nvPr>
            <p:ph type="dt" sz="half" idx="10"/>
          </p:nvPr>
        </p:nvSpPr>
        <p:spPr/>
        <p:txBody>
          <a:bodyPr/>
          <a:lstStyle/>
          <a:p>
            <a:fld id="{81EE31A9-FB66-6347-B3A5-6A21DB7CF0B4}" type="datetimeFigureOut">
              <a:rPr lang="en-US" smtClean="0"/>
              <a:t>8/9/23</a:t>
            </a:fld>
            <a:endParaRPr lang="en-US"/>
          </a:p>
        </p:txBody>
      </p:sp>
      <p:sp>
        <p:nvSpPr>
          <p:cNvPr id="6" name="Footer Placeholder 5">
            <a:extLst>
              <a:ext uri="{FF2B5EF4-FFF2-40B4-BE49-F238E27FC236}">
                <a16:creationId xmlns:a16="http://schemas.microsoft.com/office/drawing/2014/main" id="{FCBF7B23-8D33-B44B-9FF7-92532FA949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3502DD-D166-A544-B565-EA45E940F3DD}"/>
              </a:ext>
            </a:extLst>
          </p:cNvPr>
          <p:cNvSpPr>
            <a:spLocks noGrp="1"/>
          </p:cNvSpPr>
          <p:nvPr>
            <p:ph type="sldNum" sz="quarter" idx="12"/>
          </p:nvPr>
        </p:nvSpPr>
        <p:spPr/>
        <p:txBody>
          <a:bodyPr/>
          <a:lstStyle/>
          <a:p>
            <a:fld id="{F1891846-6D2F-F142-83E9-0D6E11A987CA}" type="slidenum">
              <a:rPr lang="en-US" smtClean="0"/>
              <a:t>‹#›</a:t>
            </a:fld>
            <a:endParaRPr lang="en-US"/>
          </a:p>
        </p:txBody>
      </p:sp>
    </p:spTree>
    <p:extLst>
      <p:ext uri="{BB962C8B-B14F-4D97-AF65-F5344CB8AC3E}">
        <p14:creationId xmlns:p14="http://schemas.microsoft.com/office/powerpoint/2010/main" val="3709096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363E12-DC99-3747-A582-10D9671E6F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39E1F1-7930-FB41-A78C-054CE94613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C36757-CD31-7A42-9343-A1A18E49ED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EE31A9-FB66-6347-B3A5-6A21DB7CF0B4}" type="datetimeFigureOut">
              <a:rPr lang="en-US" smtClean="0"/>
              <a:t>8/9/23</a:t>
            </a:fld>
            <a:endParaRPr lang="en-US"/>
          </a:p>
        </p:txBody>
      </p:sp>
      <p:sp>
        <p:nvSpPr>
          <p:cNvPr id="5" name="Footer Placeholder 4">
            <a:extLst>
              <a:ext uri="{FF2B5EF4-FFF2-40B4-BE49-F238E27FC236}">
                <a16:creationId xmlns:a16="http://schemas.microsoft.com/office/drawing/2014/main" id="{EFE76C7A-A4CE-4B4F-BA9F-23C9999C67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688006-2445-D444-A196-0F619D71A4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91846-6D2F-F142-83E9-0D6E11A987CA}" type="slidenum">
              <a:rPr lang="en-US" smtClean="0"/>
              <a:t>‹#›</a:t>
            </a:fld>
            <a:endParaRPr lang="en-US"/>
          </a:p>
        </p:txBody>
      </p:sp>
    </p:spTree>
    <p:extLst>
      <p:ext uri="{BB962C8B-B14F-4D97-AF65-F5344CB8AC3E}">
        <p14:creationId xmlns:p14="http://schemas.microsoft.com/office/powerpoint/2010/main" val="2293854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F0331-2381-1444-A150-11B20F16A507}"/>
              </a:ext>
            </a:extLst>
          </p:cNvPr>
          <p:cNvSpPr>
            <a:spLocks noGrp="1"/>
          </p:cNvSpPr>
          <p:nvPr>
            <p:ph type="ctrTitle"/>
          </p:nvPr>
        </p:nvSpPr>
        <p:spPr/>
        <p:txBody>
          <a:bodyPr/>
          <a:lstStyle/>
          <a:p>
            <a:r>
              <a:rPr lang="en-US" dirty="0" err="1"/>
              <a:t>LendingClub</a:t>
            </a:r>
            <a:endParaRPr lang="en-US" dirty="0"/>
          </a:p>
        </p:txBody>
      </p:sp>
      <p:sp>
        <p:nvSpPr>
          <p:cNvPr id="3" name="Subtitle 2">
            <a:extLst>
              <a:ext uri="{FF2B5EF4-FFF2-40B4-BE49-F238E27FC236}">
                <a16:creationId xmlns:a16="http://schemas.microsoft.com/office/drawing/2014/main" id="{7C79B394-AA26-D441-A34F-0C48575B6254}"/>
              </a:ext>
            </a:extLst>
          </p:cNvPr>
          <p:cNvSpPr>
            <a:spLocks noGrp="1"/>
          </p:cNvSpPr>
          <p:nvPr>
            <p:ph type="subTitle" idx="1"/>
          </p:nvPr>
        </p:nvSpPr>
        <p:spPr/>
        <p:txBody>
          <a:bodyPr/>
          <a:lstStyle/>
          <a:p>
            <a:r>
              <a:rPr lang="en-US" dirty="0"/>
              <a:t>Case Study</a:t>
            </a:r>
          </a:p>
          <a:p>
            <a:endParaRPr lang="en-US" dirty="0"/>
          </a:p>
          <a:p>
            <a:r>
              <a:rPr lang="en-US" dirty="0"/>
              <a:t>August 9, 2023</a:t>
            </a:r>
          </a:p>
        </p:txBody>
      </p:sp>
      <p:sp>
        <p:nvSpPr>
          <p:cNvPr id="4" name="TextBox 3">
            <a:extLst>
              <a:ext uri="{FF2B5EF4-FFF2-40B4-BE49-F238E27FC236}">
                <a16:creationId xmlns:a16="http://schemas.microsoft.com/office/drawing/2014/main" id="{0539C8DE-DC31-3344-9151-7275D5C22ACE}"/>
              </a:ext>
            </a:extLst>
          </p:cNvPr>
          <p:cNvSpPr txBox="1"/>
          <p:nvPr/>
        </p:nvSpPr>
        <p:spPr>
          <a:xfrm>
            <a:off x="1118795" y="5077609"/>
            <a:ext cx="3130476" cy="923330"/>
          </a:xfrm>
          <a:prstGeom prst="rect">
            <a:avLst/>
          </a:prstGeom>
          <a:noFill/>
        </p:spPr>
        <p:txBody>
          <a:bodyPr wrap="square" rtlCol="0">
            <a:spAutoFit/>
          </a:bodyPr>
          <a:lstStyle/>
          <a:p>
            <a:r>
              <a:rPr lang="en-US" dirty="0"/>
              <a:t>Team</a:t>
            </a:r>
          </a:p>
          <a:p>
            <a:pPr marL="285750" indent="-285750">
              <a:buFontTx/>
              <a:buChar char="-"/>
            </a:pPr>
            <a:r>
              <a:rPr lang="en-US" dirty="0" err="1"/>
              <a:t>Moneca</a:t>
            </a:r>
            <a:r>
              <a:rPr lang="en-US" dirty="0"/>
              <a:t> </a:t>
            </a:r>
            <a:r>
              <a:rPr lang="en-US" dirty="0" err="1"/>
              <a:t>Mallidi</a:t>
            </a:r>
            <a:endParaRPr lang="en-US" dirty="0"/>
          </a:p>
          <a:p>
            <a:pPr marL="285750" indent="-285750">
              <a:buFontTx/>
              <a:buChar char="-"/>
            </a:pPr>
            <a:r>
              <a:rPr lang="en-US" dirty="0"/>
              <a:t>Nagaraju Oruganti</a:t>
            </a:r>
          </a:p>
        </p:txBody>
      </p:sp>
    </p:spTree>
    <p:extLst>
      <p:ext uri="{BB962C8B-B14F-4D97-AF65-F5344CB8AC3E}">
        <p14:creationId xmlns:p14="http://schemas.microsoft.com/office/powerpoint/2010/main" val="3539225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791B3-1687-004B-9044-FD093BA18AF8}"/>
              </a:ext>
            </a:extLst>
          </p:cNvPr>
          <p:cNvSpPr>
            <a:spLocks noGrp="1"/>
          </p:cNvSpPr>
          <p:nvPr>
            <p:ph type="title"/>
          </p:nvPr>
        </p:nvSpPr>
        <p:spPr/>
        <p:txBody>
          <a:bodyPr/>
          <a:lstStyle/>
          <a:p>
            <a:r>
              <a:rPr lang="en-US" dirty="0"/>
              <a:t>Verification Status</a:t>
            </a:r>
          </a:p>
        </p:txBody>
      </p:sp>
      <p:pic>
        <p:nvPicPr>
          <p:cNvPr id="4" name="Picture 3">
            <a:extLst>
              <a:ext uri="{FF2B5EF4-FFF2-40B4-BE49-F238E27FC236}">
                <a16:creationId xmlns:a16="http://schemas.microsoft.com/office/drawing/2014/main" id="{6FFFB593-C811-D443-9A8F-068DDB3C37E4}"/>
              </a:ext>
            </a:extLst>
          </p:cNvPr>
          <p:cNvPicPr>
            <a:picLocks noChangeAspect="1"/>
          </p:cNvPicPr>
          <p:nvPr/>
        </p:nvPicPr>
        <p:blipFill>
          <a:blip r:embed="rId2"/>
          <a:stretch>
            <a:fillRect/>
          </a:stretch>
        </p:blipFill>
        <p:spPr>
          <a:xfrm>
            <a:off x="1491279" y="1577564"/>
            <a:ext cx="9209442" cy="3023302"/>
          </a:xfrm>
          <a:prstGeom prst="rect">
            <a:avLst/>
          </a:prstGeom>
        </p:spPr>
      </p:pic>
      <p:sp>
        <p:nvSpPr>
          <p:cNvPr id="5" name="Rectangle 4">
            <a:extLst>
              <a:ext uri="{FF2B5EF4-FFF2-40B4-BE49-F238E27FC236}">
                <a16:creationId xmlns:a16="http://schemas.microsoft.com/office/drawing/2014/main" id="{45F0A515-5E31-B74E-AD27-DF3890C9E836}"/>
              </a:ext>
            </a:extLst>
          </p:cNvPr>
          <p:cNvSpPr/>
          <p:nvPr/>
        </p:nvSpPr>
        <p:spPr>
          <a:xfrm>
            <a:off x="1165411" y="4876754"/>
            <a:ext cx="10076329" cy="1815882"/>
          </a:xfrm>
          <a:prstGeom prst="rect">
            <a:avLst/>
          </a:prstGeom>
        </p:spPr>
        <p:txBody>
          <a:bodyPr wrap="square">
            <a:spAutoFit/>
          </a:bodyPr>
          <a:lstStyle/>
          <a:p>
            <a:r>
              <a:rPr lang="en-US" sz="1400" b="0" dirty="0">
                <a:effectLst/>
                <a:latin typeface="Menlo" panose="020B0609030804020204" pitchFamily="49" charset="0"/>
              </a:rPr>
              <a:t>The default rate for those applicants' income verified by the business, and the income source verified is significantly higher than non-verified. </a:t>
            </a:r>
          </a:p>
          <a:p>
            <a:endParaRPr lang="en-US" sz="1400" dirty="0">
              <a:latin typeface="Menlo" panose="020B0609030804020204" pitchFamily="49" charset="0"/>
            </a:endParaRPr>
          </a:p>
          <a:p>
            <a:r>
              <a:rPr lang="en-US" sz="1400" b="0" dirty="0">
                <a:effectLst/>
                <a:latin typeface="Menlo" panose="020B0609030804020204" pitchFamily="49" charset="0"/>
              </a:rPr>
              <a:t>This observation is contrary to normal wisdom. Loans that are verified are expected to have low defaults than non-verified ones. </a:t>
            </a:r>
          </a:p>
          <a:p>
            <a:endParaRPr lang="en-US" sz="1400" dirty="0">
              <a:latin typeface="Menlo" panose="020B0609030804020204" pitchFamily="49" charset="0"/>
            </a:endParaRPr>
          </a:p>
          <a:p>
            <a:r>
              <a:rPr lang="en-US" sz="1400" b="0" dirty="0">
                <a:effectLst/>
                <a:latin typeface="Menlo" panose="020B0609030804020204" pitchFamily="49" charset="0"/>
              </a:rPr>
              <a:t>It is likely that the verification could be the aftermath of delinquency/default. In that case, the verification process should be integrated into the application process.</a:t>
            </a:r>
          </a:p>
        </p:txBody>
      </p:sp>
    </p:spTree>
    <p:extLst>
      <p:ext uri="{BB962C8B-B14F-4D97-AF65-F5344CB8AC3E}">
        <p14:creationId xmlns:p14="http://schemas.microsoft.com/office/powerpoint/2010/main" val="1626191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4C0B-A115-2D46-8F4F-DB67D813D3C2}"/>
              </a:ext>
            </a:extLst>
          </p:cNvPr>
          <p:cNvSpPr>
            <a:spLocks noGrp="1"/>
          </p:cNvSpPr>
          <p:nvPr>
            <p:ph type="title"/>
          </p:nvPr>
        </p:nvSpPr>
        <p:spPr/>
        <p:txBody>
          <a:bodyPr/>
          <a:lstStyle/>
          <a:p>
            <a:r>
              <a:rPr lang="en-US" dirty="0"/>
              <a:t>Loan Term 							(term)</a:t>
            </a:r>
          </a:p>
        </p:txBody>
      </p:sp>
      <p:pic>
        <p:nvPicPr>
          <p:cNvPr id="4" name="Content Placeholder 3">
            <a:extLst>
              <a:ext uri="{FF2B5EF4-FFF2-40B4-BE49-F238E27FC236}">
                <a16:creationId xmlns:a16="http://schemas.microsoft.com/office/drawing/2014/main" id="{B5F9A5CD-D1AA-6847-BFF8-827823169639}"/>
              </a:ext>
            </a:extLst>
          </p:cNvPr>
          <p:cNvPicPr>
            <a:picLocks noGrp="1" noChangeAspect="1"/>
          </p:cNvPicPr>
          <p:nvPr>
            <p:ph idx="1"/>
          </p:nvPr>
        </p:nvPicPr>
        <p:blipFill>
          <a:blip r:embed="rId2"/>
          <a:stretch>
            <a:fillRect/>
          </a:stretch>
        </p:blipFill>
        <p:spPr>
          <a:xfrm>
            <a:off x="838200" y="4173192"/>
            <a:ext cx="6451600" cy="2324100"/>
          </a:xfrm>
          <a:prstGeom prst="rect">
            <a:avLst/>
          </a:prstGeom>
        </p:spPr>
      </p:pic>
      <p:pic>
        <p:nvPicPr>
          <p:cNvPr id="5" name="Picture 4">
            <a:extLst>
              <a:ext uri="{FF2B5EF4-FFF2-40B4-BE49-F238E27FC236}">
                <a16:creationId xmlns:a16="http://schemas.microsoft.com/office/drawing/2014/main" id="{64427394-8C89-FA49-A671-2AB35FA3165B}"/>
              </a:ext>
            </a:extLst>
          </p:cNvPr>
          <p:cNvPicPr>
            <a:picLocks noChangeAspect="1"/>
          </p:cNvPicPr>
          <p:nvPr/>
        </p:nvPicPr>
        <p:blipFill>
          <a:blip r:embed="rId3"/>
          <a:stretch>
            <a:fillRect/>
          </a:stretch>
        </p:blipFill>
        <p:spPr>
          <a:xfrm>
            <a:off x="838200" y="1690688"/>
            <a:ext cx="6932687" cy="2275882"/>
          </a:xfrm>
          <a:prstGeom prst="rect">
            <a:avLst/>
          </a:prstGeom>
        </p:spPr>
      </p:pic>
      <p:sp>
        <p:nvSpPr>
          <p:cNvPr id="6" name="Rectangle 5">
            <a:extLst>
              <a:ext uri="{FF2B5EF4-FFF2-40B4-BE49-F238E27FC236}">
                <a16:creationId xmlns:a16="http://schemas.microsoft.com/office/drawing/2014/main" id="{E5BE1240-CCD5-6246-9E90-C449F00DF0DA}"/>
              </a:ext>
            </a:extLst>
          </p:cNvPr>
          <p:cNvSpPr/>
          <p:nvPr/>
        </p:nvSpPr>
        <p:spPr>
          <a:xfrm>
            <a:off x="8125888" y="2210542"/>
            <a:ext cx="3664493" cy="2308324"/>
          </a:xfrm>
          <a:prstGeom prst="rect">
            <a:avLst/>
          </a:prstGeom>
        </p:spPr>
        <p:txBody>
          <a:bodyPr wrap="square">
            <a:spAutoFit/>
          </a:bodyPr>
          <a:lstStyle/>
          <a:p>
            <a:r>
              <a:rPr lang="en-US" sz="1600" b="0" dirty="0">
                <a:effectLst/>
                <a:latin typeface="Menlo" panose="020B0609030804020204" pitchFamily="49" charset="0"/>
              </a:rPr>
              <a:t>Long-term loans of 60 months have higher defaults than 36 months. </a:t>
            </a:r>
          </a:p>
          <a:p>
            <a:endParaRPr lang="en-US" sz="1600" dirty="0">
              <a:latin typeface="Menlo" panose="020B0609030804020204" pitchFamily="49" charset="0"/>
            </a:endParaRPr>
          </a:p>
          <a:p>
            <a:r>
              <a:rPr lang="en-US" sz="1600" b="0" dirty="0">
                <a:effectLst/>
                <a:latin typeface="Menlo" panose="020B0609030804020204" pitchFamily="49" charset="0"/>
              </a:rPr>
              <a:t>While those who took long-term loans defaulted when the funded amount is more than 0.2 of their income on average.</a:t>
            </a:r>
          </a:p>
        </p:txBody>
      </p:sp>
    </p:spTree>
    <p:extLst>
      <p:ext uri="{BB962C8B-B14F-4D97-AF65-F5344CB8AC3E}">
        <p14:creationId xmlns:p14="http://schemas.microsoft.com/office/powerpoint/2010/main" val="116705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8A9C5-8246-4A4D-A981-F07411CADED7}"/>
              </a:ext>
            </a:extLst>
          </p:cNvPr>
          <p:cNvSpPr>
            <a:spLocks noGrp="1"/>
          </p:cNvSpPr>
          <p:nvPr>
            <p:ph type="title"/>
          </p:nvPr>
        </p:nvSpPr>
        <p:spPr/>
        <p:txBody>
          <a:bodyPr/>
          <a:lstStyle/>
          <a:p>
            <a:r>
              <a:rPr lang="en-US" dirty="0"/>
              <a:t>Grade / Sub-grade </a:t>
            </a:r>
          </a:p>
        </p:txBody>
      </p:sp>
      <p:pic>
        <p:nvPicPr>
          <p:cNvPr id="5" name="Picture 4">
            <a:extLst>
              <a:ext uri="{FF2B5EF4-FFF2-40B4-BE49-F238E27FC236}">
                <a16:creationId xmlns:a16="http://schemas.microsoft.com/office/drawing/2014/main" id="{3F46200C-6F64-A94D-AA49-F4968B67C224}"/>
              </a:ext>
            </a:extLst>
          </p:cNvPr>
          <p:cNvPicPr>
            <a:picLocks noChangeAspect="1"/>
          </p:cNvPicPr>
          <p:nvPr/>
        </p:nvPicPr>
        <p:blipFill>
          <a:blip r:embed="rId2"/>
          <a:stretch>
            <a:fillRect/>
          </a:stretch>
        </p:blipFill>
        <p:spPr>
          <a:xfrm>
            <a:off x="938231" y="1794659"/>
            <a:ext cx="8293100" cy="4279900"/>
          </a:xfrm>
          <a:prstGeom prst="rect">
            <a:avLst/>
          </a:prstGeom>
        </p:spPr>
      </p:pic>
      <p:sp>
        <p:nvSpPr>
          <p:cNvPr id="8" name="Rectangle 7">
            <a:extLst>
              <a:ext uri="{FF2B5EF4-FFF2-40B4-BE49-F238E27FC236}">
                <a16:creationId xmlns:a16="http://schemas.microsoft.com/office/drawing/2014/main" id="{D30F5DE5-5902-164A-BD16-8490A71C9502}"/>
              </a:ext>
            </a:extLst>
          </p:cNvPr>
          <p:cNvSpPr/>
          <p:nvPr/>
        </p:nvSpPr>
        <p:spPr>
          <a:xfrm>
            <a:off x="7551868" y="4082124"/>
            <a:ext cx="4227755" cy="1994136"/>
          </a:xfrm>
          <a:prstGeom prst="rect">
            <a:avLst/>
          </a:prstGeom>
        </p:spPr>
        <p:txBody>
          <a:bodyPr wrap="square">
            <a:spAutoFit/>
          </a:bodyPr>
          <a:lstStyle/>
          <a:p>
            <a:pPr>
              <a:lnSpc>
                <a:spcPct val="150000"/>
              </a:lnSpc>
            </a:pPr>
            <a:r>
              <a:rPr lang="en-US" sz="1400" b="0" dirty="0">
                <a:effectLst/>
                <a:latin typeface="Menlo" panose="020B0609030804020204" pitchFamily="49" charset="0"/>
              </a:rPr>
              <a:t>Grading system employed by the business is effective. It is evident from the fact that with an increase in letter grades from A to G, the default rate increased. The sub-grades also follow the same trend.</a:t>
            </a:r>
          </a:p>
        </p:txBody>
      </p:sp>
    </p:spTree>
    <p:extLst>
      <p:ext uri="{BB962C8B-B14F-4D97-AF65-F5344CB8AC3E}">
        <p14:creationId xmlns:p14="http://schemas.microsoft.com/office/powerpoint/2010/main" val="124142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7751E-EF0B-BC49-BA81-30103161004A}"/>
              </a:ext>
            </a:extLst>
          </p:cNvPr>
          <p:cNvSpPr>
            <a:spLocks noGrp="1"/>
          </p:cNvSpPr>
          <p:nvPr>
            <p:ph type="title"/>
          </p:nvPr>
        </p:nvSpPr>
        <p:spPr/>
        <p:txBody>
          <a:bodyPr/>
          <a:lstStyle/>
          <a:p>
            <a:r>
              <a:rPr lang="en-US" dirty="0"/>
              <a:t>Employment Length</a:t>
            </a:r>
          </a:p>
        </p:txBody>
      </p:sp>
      <p:pic>
        <p:nvPicPr>
          <p:cNvPr id="4" name="Content Placeholder 3">
            <a:extLst>
              <a:ext uri="{FF2B5EF4-FFF2-40B4-BE49-F238E27FC236}">
                <a16:creationId xmlns:a16="http://schemas.microsoft.com/office/drawing/2014/main" id="{5B3102F0-E69D-7241-A376-2DDD4EC9C811}"/>
              </a:ext>
            </a:extLst>
          </p:cNvPr>
          <p:cNvPicPr>
            <a:picLocks noGrp="1" noChangeAspect="1"/>
          </p:cNvPicPr>
          <p:nvPr>
            <p:ph idx="1"/>
          </p:nvPr>
        </p:nvPicPr>
        <p:blipFill>
          <a:blip r:embed="rId2"/>
          <a:stretch>
            <a:fillRect/>
          </a:stretch>
        </p:blipFill>
        <p:spPr>
          <a:xfrm>
            <a:off x="1280874" y="1690688"/>
            <a:ext cx="9006307" cy="2956616"/>
          </a:xfrm>
          <a:prstGeom prst="rect">
            <a:avLst/>
          </a:prstGeom>
        </p:spPr>
      </p:pic>
      <p:sp>
        <p:nvSpPr>
          <p:cNvPr id="5" name="Rectangle 4">
            <a:extLst>
              <a:ext uri="{FF2B5EF4-FFF2-40B4-BE49-F238E27FC236}">
                <a16:creationId xmlns:a16="http://schemas.microsoft.com/office/drawing/2014/main" id="{B57A9CFE-BD81-8240-AF79-F6C31FC08D39}"/>
              </a:ext>
            </a:extLst>
          </p:cNvPr>
          <p:cNvSpPr/>
          <p:nvPr/>
        </p:nvSpPr>
        <p:spPr>
          <a:xfrm>
            <a:off x="1778596" y="5144429"/>
            <a:ext cx="8139953" cy="1169551"/>
          </a:xfrm>
          <a:prstGeom prst="rect">
            <a:avLst/>
          </a:prstGeom>
        </p:spPr>
        <p:txBody>
          <a:bodyPr wrap="square">
            <a:spAutoFit/>
          </a:bodyPr>
          <a:lstStyle/>
          <a:p>
            <a:r>
              <a:rPr lang="en-US" sz="1400" b="0" dirty="0">
                <a:effectLst/>
                <a:latin typeface="Menlo" panose="020B0609030804020204" pitchFamily="49" charset="0"/>
              </a:rPr>
              <a:t>Large number of applicants with more than 10-years of experience got loan approved and the increase in default in the group is slightly higher. </a:t>
            </a:r>
          </a:p>
          <a:p>
            <a:endParaRPr lang="en-US" sz="1400" dirty="0">
              <a:latin typeface="Menlo" panose="020B0609030804020204" pitchFamily="49" charset="0"/>
            </a:endParaRPr>
          </a:p>
          <a:p>
            <a:r>
              <a:rPr lang="en-US" sz="1400" b="0" dirty="0">
                <a:effectLst/>
                <a:latin typeface="Menlo" panose="020B0609030804020204" pitchFamily="49" charset="0"/>
              </a:rPr>
              <a:t>The large increase in applicants could be affect of great recession in 2008, that lasted until 2011.</a:t>
            </a:r>
          </a:p>
        </p:txBody>
      </p:sp>
    </p:spTree>
    <p:extLst>
      <p:ext uri="{BB962C8B-B14F-4D97-AF65-F5344CB8AC3E}">
        <p14:creationId xmlns:p14="http://schemas.microsoft.com/office/powerpoint/2010/main" val="4131106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2E31-E308-7649-8D71-8DBF06627A2C}"/>
              </a:ext>
            </a:extLst>
          </p:cNvPr>
          <p:cNvSpPr>
            <a:spLocks noGrp="1"/>
          </p:cNvSpPr>
          <p:nvPr>
            <p:ph type="title"/>
          </p:nvPr>
        </p:nvSpPr>
        <p:spPr/>
        <p:txBody>
          <a:bodyPr/>
          <a:lstStyle/>
          <a:p>
            <a:r>
              <a:rPr lang="en-US" dirty="0"/>
              <a:t>Numerical Features</a:t>
            </a:r>
          </a:p>
        </p:txBody>
      </p:sp>
      <p:pic>
        <p:nvPicPr>
          <p:cNvPr id="4" name="Picture 3">
            <a:extLst>
              <a:ext uri="{FF2B5EF4-FFF2-40B4-BE49-F238E27FC236}">
                <a16:creationId xmlns:a16="http://schemas.microsoft.com/office/drawing/2014/main" id="{A132BD08-FF00-F34B-8718-4CE392FBDB36}"/>
              </a:ext>
            </a:extLst>
          </p:cNvPr>
          <p:cNvPicPr>
            <a:picLocks noChangeAspect="1"/>
          </p:cNvPicPr>
          <p:nvPr/>
        </p:nvPicPr>
        <p:blipFill>
          <a:blip r:embed="rId2"/>
          <a:stretch>
            <a:fillRect/>
          </a:stretch>
        </p:blipFill>
        <p:spPr>
          <a:xfrm>
            <a:off x="838199" y="1690687"/>
            <a:ext cx="5702449" cy="4867511"/>
          </a:xfrm>
          <a:prstGeom prst="rect">
            <a:avLst/>
          </a:prstGeom>
        </p:spPr>
      </p:pic>
      <p:sp>
        <p:nvSpPr>
          <p:cNvPr id="5" name="Rectangle 4">
            <a:extLst>
              <a:ext uri="{FF2B5EF4-FFF2-40B4-BE49-F238E27FC236}">
                <a16:creationId xmlns:a16="http://schemas.microsoft.com/office/drawing/2014/main" id="{6529FF8C-04E8-9140-A11F-49E4AA752BF8}"/>
              </a:ext>
            </a:extLst>
          </p:cNvPr>
          <p:cNvSpPr/>
          <p:nvPr/>
        </p:nvSpPr>
        <p:spPr>
          <a:xfrm>
            <a:off x="7282926" y="2839594"/>
            <a:ext cx="3905027" cy="1384995"/>
          </a:xfrm>
          <a:prstGeom prst="rect">
            <a:avLst/>
          </a:prstGeom>
        </p:spPr>
        <p:txBody>
          <a:bodyPr wrap="square">
            <a:spAutoFit/>
          </a:bodyPr>
          <a:lstStyle/>
          <a:p>
            <a:r>
              <a:rPr lang="en-US" sz="1400" b="0" dirty="0">
                <a:effectLst/>
                <a:latin typeface="Menlo" panose="020B0609030804020204" pitchFamily="49" charset="0"/>
              </a:rPr>
              <a:t>It is no surprise that loan amount, funded amount, funded amount inventory and installment are correlated strongly.</a:t>
            </a:r>
          </a:p>
          <a:p>
            <a:endParaRPr lang="en-US" sz="1400" dirty="0">
              <a:latin typeface="Menlo" panose="020B0609030804020204" pitchFamily="49" charset="0"/>
            </a:endParaRPr>
          </a:p>
          <a:p>
            <a:r>
              <a:rPr lang="en-US" sz="1400" b="0" dirty="0">
                <a:effectLst/>
                <a:latin typeface="Menlo" panose="020B0609030804020204" pitchFamily="49" charset="0"/>
              </a:rPr>
              <a:t>These feature are related.</a:t>
            </a:r>
          </a:p>
        </p:txBody>
      </p:sp>
    </p:spTree>
    <p:extLst>
      <p:ext uri="{BB962C8B-B14F-4D97-AF65-F5344CB8AC3E}">
        <p14:creationId xmlns:p14="http://schemas.microsoft.com/office/powerpoint/2010/main" val="2688734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29BA3-F5C7-1245-A85C-B5EDDA8F1DCD}"/>
              </a:ext>
            </a:extLst>
          </p:cNvPr>
          <p:cNvSpPr>
            <a:spLocks noGrp="1"/>
          </p:cNvSpPr>
          <p:nvPr>
            <p:ph type="title"/>
          </p:nvPr>
        </p:nvSpPr>
        <p:spPr/>
        <p:txBody>
          <a:bodyPr/>
          <a:lstStyle/>
          <a:p>
            <a:r>
              <a:rPr lang="en-US" dirty="0"/>
              <a:t>Amounts</a:t>
            </a:r>
          </a:p>
        </p:txBody>
      </p:sp>
      <p:pic>
        <p:nvPicPr>
          <p:cNvPr id="4" name="Picture 3">
            <a:extLst>
              <a:ext uri="{FF2B5EF4-FFF2-40B4-BE49-F238E27FC236}">
                <a16:creationId xmlns:a16="http://schemas.microsoft.com/office/drawing/2014/main" id="{F6B958F1-4DE9-5542-B09B-58F4F517718B}"/>
              </a:ext>
            </a:extLst>
          </p:cNvPr>
          <p:cNvPicPr>
            <a:picLocks noChangeAspect="1"/>
          </p:cNvPicPr>
          <p:nvPr/>
        </p:nvPicPr>
        <p:blipFill>
          <a:blip r:embed="rId2"/>
          <a:stretch>
            <a:fillRect/>
          </a:stretch>
        </p:blipFill>
        <p:spPr>
          <a:xfrm>
            <a:off x="5313381" y="482301"/>
            <a:ext cx="6400800" cy="2032000"/>
          </a:xfrm>
          <a:prstGeom prst="rect">
            <a:avLst/>
          </a:prstGeom>
        </p:spPr>
      </p:pic>
      <p:pic>
        <p:nvPicPr>
          <p:cNvPr id="5" name="Picture 4">
            <a:extLst>
              <a:ext uri="{FF2B5EF4-FFF2-40B4-BE49-F238E27FC236}">
                <a16:creationId xmlns:a16="http://schemas.microsoft.com/office/drawing/2014/main" id="{22EFD926-CC5D-FA49-8EE9-72C0E92510EA}"/>
              </a:ext>
            </a:extLst>
          </p:cNvPr>
          <p:cNvPicPr>
            <a:picLocks noChangeAspect="1"/>
          </p:cNvPicPr>
          <p:nvPr/>
        </p:nvPicPr>
        <p:blipFill>
          <a:blip r:embed="rId3"/>
          <a:stretch>
            <a:fillRect/>
          </a:stretch>
        </p:blipFill>
        <p:spPr>
          <a:xfrm>
            <a:off x="5313381" y="2514301"/>
            <a:ext cx="6400800" cy="2032000"/>
          </a:xfrm>
          <a:prstGeom prst="rect">
            <a:avLst/>
          </a:prstGeom>
        </p:spPr>
      </p:pic>
      <p:pic>
        <p:nvPicPr>
          <p:cNvPr id="6" name="Picture 5">
            <a:extLst>
              <a:ext uri="{FF2B5EF4-FFF2-40B4-BE49-F238E27FC236}">
                <a16:creationId xmlns:a16="http://schemas.microsoft.com/office/drawing/2014/main" id="{6E0BCF4C-CFAD-0B4B-9FE9-45F32105748B}"/>
              </a:ext>
            </a:extLst>
          </p:cNvPr>
          <p:cNvPicPr>
            <a:picLocks noChangeAspect="1"/>
          </p:cNvPicPr>
          <p:nvPr/>
        </p:nvPicPr>
        <p:blipFill>
          <a:blip r:embed="rId4"/>
          <a:stretch>
            <a:fillRect/>
          </a:stretch>
        </p:blipFill>
        <p:spPr>
          <a:xfrm>
            <a:off x="5313381" y="4546301"/>
            <a:ext cx="6400800" cy="2032000"/>
          </a:xfrm>
          <a:prstGeom prst="rect">
            <a:avLst/>
          </a:prstGeom>
        </p:spPr>
      </p:pic>
      <p:sp>
        <p:nvSpPr>
          <p:cNvPr id="7" name="Rectangle 6">
            <a:extLst>
              <a:ext uri="{FF2B5EF4-FFF2-40B4-BE49-F238E27FC236}">
                <a16:creationId xmlns:a16="http://schemas.microsoft.com/office/drawing/2014/main" id="{90964354-FEDE-9A4B-8B37-4755287C638E}"/>
              </a:ext>
            </a:extLst>
          </p:cNvPr>
          <p:cNvSpPr/>
          <p:nvPr/>
        </p:nvSpPr>
        <p:spPr>
          <a:xfrm>
            <a:off x="569259" y="1690688"/>
            <a:ext cx="4228652" cy="3323987"/>
          </a:xfrm>
          <a:prstGeom prst="rect">
            <a:avLst/>
          </a:prstGeom>
        </p:spPr>
        <p:txBody>
          <a:bodyPr wrap="square">
            <a:spAutoFit/>
          </a:bodyPr>
          <a:lstStyle/>
          <a:p>
            <a:pPr marL="285750" indent="-285750">
              <a:buFontTx/>
              <a:buChar char="-"/>
            </a:pPr>
            <a:r>
              <a:rPr lang="en-US" sz="1400" b="0" dirty="0">
                <a:effectLst/>
                <a:latin typeface="Menlo" panose="020B0609030804020204" pitchFamily="49" charset="0"/>
              </a:rPr>
              <a:t>Loan mount: The listed amount of the loan applied for by the borrower. If at some point in time, the credit department reduces the loan amount, then it will be reflected in this value.</a:t>
            </a:r>
          </a:p>
          <a:p>
            <a:pPr marL="285750" indent="-285750">
              <a:buFontTx/>
              <a:buChar char="-"/>
            </a:pPr>
            <a:endParaRPr lang="en-US" sz="1400" b="0" dirty="0">
              <a:effectLst/>
              <a:latin typeface="Menlo" panose="020B0609030804020204" pitchFamily="49" charset="0"/>
            </a:endParaRPr>
          </a:p>
          <a:p>
            <a:pPr marL="285750" indent="-285750">
              <a:buFontTx/>
              <a:buChar char="-"/>
            </a:pPr>
            <a:r>
              <a:rPr lang="en-US" sz="1400" b="0" dirty="0">
                <a:effectLst/>
                <a:latin typeface="Menlo" panose="020B0609030804020204" pitchFamily="49" charset="0"/>
              </a:rPr>
              <a:t>Funded amount: The total amount committed to that loan at that point in time.</a:t>
            </a:r>
          </a:p>
          <a:p>
            <a:pPr marL="285750" indent="-285750">
              <a:buFontTx/>
              <a:buChar char="-"/>
            </a:pPr>
            <a:endParaRPr lang="en-US" sz="1400" b="0" dirty="0">
              <a:effectLst/>
              <a:latin typeface="Menlo" panose="020B0609030804020204" pitchFamily="49" charset="0"/>
            </a:endParaRPr>
          </a:p>
          <a:p>
            <a:pPr marL="285750" indent="-285750">
              <a:buFontTx/>
              <a:buChar char="-"/>
            </a:pPr>
            <a:r>
              <a:rPr lang="en-US" sz="1400" b="0" dirty="0">
                <a:effectLst/>
                <a:latin typeface="Menlo" panose="020B0609030804020204" pitchFamily="49" charset="0"/>
              </a:rPr>
              <a:t>Funded amount by investor: The total amount committed by investors for that loan at that point in time.</a:t>
            </a:r>
          </a:p>
          <a:p>
            <a:pPr marL="285750" indent="-285750">
              <a:buFontTx/>
              <a:buChar char="-"/>
            </a:pPr>
            <a:endParaRPr lang="en-US" sz="1400" b="0" dirty="0">
              <a:effectLst/>
              <a:latin typeface="Menlo" panose="020B0609030804020204" pitchFamily="49" charset="0"/>
            </a:endParaRPr>
          </a:p>
        </p:txBody>
      </p:sp>
      <p:sp>
        <p:nvSpPr>
          <p:cNvPr id="8" name="Rectangle 7">
            <a:extLst>
              <a:ext uri="{FF2B5EF4-FFF2-40B4-BE49-F238E27FC236}">
                <a16:creationId xmlns:a16="http://schemas.microsoft.com/office/drawing/2014/main" id="{DC24ED1B-E4B7-2747-9D67-DC71C3A0F7EF}"/>
              </a:ext>
            </a:extLst>
          </p:cNvPr>
          <p:cNvSpPr/>
          <p:nvPr/>
        </p:nvSpPr>
        <p:spPr>
          <a:xfrm>
            <a:off x="473335" y="5311928"/>
            <a:ext cx="4507455" cy="1169551"/>
          </a:xfrm>
          <a:prstGeom prst="rect">
            <a:avLst/>
          </a:prstGeom>
        </p:spPr>
        <p:txBody>
          <a:bodyPr wrap="square">
            <a:spAutoFit/>
          </a:bodyPr>
          <a:lstStyle/>
          <a:p>
            <a:r>
              <a:rPr lang="en-US" sz="1400" b="0" dirty="0">
                <a:effectLst/>
                <a:latin typeface="Menlo" panose="020B0609030804020204" pitchFamily="49" charset="0"/>
              </a:rPr>
              <a:t>Large portion of loan amounts are rounded to nearest 1000 dollars. </a:t>
            </a:r>
          </a:p>
          <a:p>
            <a:r>
              <a:rPr lang="en-US" sz="1400" b="0" dirty="0">
                <a:effectLst/>
                <a:latin typeface="Menlo" panose="020B0609030804020204" pitchFamily="49" charset="0"/>
              </a:rPr>
              <a:t>There is clear spike on multiple of 5000 including 5k, 10k, 15k, 20k, 25k, 35k. The distributions are right skewed.</a:t>
            </a:r>
          </a:p>
        </p:txBody>
      </p:sp>
    </p:spTree>
    <p:extLst>
      <p:ext uri="{BB962C8B-B14F-4D97-AF65-F5344CB8AC3E}">
        <p14:creationId xmlns:p14="http://schemas.microsoft.com/office/powerpoint/2010/main" val="2694335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0B7FE-CF64-2946-9A9A-60A853F88B8E}"/>
              </a:ext>
            </a:extLst>
          </p:cNvPr>
          <p:cNvSpPr>
            <a:spLocks noGrp="1"/>
          </p:cNvSpPr>
          <p:nvPr>
            <p:ph type="title"/>
          </p:nvPr>
        </p:nvSpPr>
        <p:spPr/>
        <p:txBody>
          <a:bodyPr/>
          <a:lstStyle/>
          <a:p>
            <a:r>
              <a:rPr lang="en-US" dirty="0"/>
              <a:t>Interest Rate						(1 of 2)</a:t>
            </a:r>
          </a:p>
        </p:txBody>
      </p:sp>
      <p:pic>
        <p:nvPicPr>
          <p:cNvPr id="4" name="Picture 3">
            <a:extLst>
              <a:ext uri="{FF2B5EF4-FFF2-40B4-BE49-F238E27FC236}">
                <a16:creationId xmlns:a16="http://schemas.microsoft.com/office/drawing/2014/main" id="{200443AE-33F7-2F40-9E63-A431BE560390}"/>
              </a:ext>
            </a:extLst>
          </p:cNvPr>
          <p:cNvPicPr>
            <a:picLocks noChangeAspect="1"/>
          </p:cNvPicPr>
          <p:nvPr/>
        </p:nvPicPr>
        <p:blipFill>
          <a:blip r:embed="rId2"/>
          <a:stretch>
            <a:fillRect/>
          </a:stretch>
        </p:blipFill>
        <p:spPr>
          <a:xfrm>
            <a:off x="838200" y="1925393"/>
            <a:ext cx="7040437" cy="3980555"/>
          </a:xfrm>
          <a:prstGeom prst="rect">
            <a:avLst/>
          </a:prstGeom>
        </p:spPr>
      </p:pic>
      <p:sp>
        <p:nvSpPr>
          <p:cNvPr id="5" name="Rectangle 4">
            <a:extLst>
              <a:ext uri="{FF2B5EF4-FFF2-40B4-BE49-F238E27FC236}">
                <a16:creationId xmlns:a16="http://schemas.microsoft.com/office/drawing/2014/main" id="{7FD9BE1F-1602-7D41-9FFF-0197F24B4F4F}"/>
              </a:ext>
            </a:extLst>
          </p:cNvPr>
          <p:cNvSpPr/>
          <p:nvPr/>
        </p:nvSpPr>
        <p:spPr>
          <a:xfrm>
            <a:off x="8013329" y="2878618"/>
            <a:ext cx="3766295" cy="2031325"/>
          </a:xfrm>
          <a:prstGeom prst="rect">
            <a:avLst/>
          </a:prstGeom>
        </p:spPr>
        <p:txBody>
          <a:bodyPr wrap="square">
            <a:spAutoFit/>
          </a:bodyPr>
          <a:lstStyle/>
          <a:p>
            <a:r>
              <a:rPr lang="en-US" sz="1400" b="0" dirty="0">
                <a:effectLst/>
                <a:latin typeface="Menlo" panose="020B0609030804020204" pitchFamily="49" charset="0"/>
              </a:rPr>
              <a:t>Interest rate charged to the borrower seems to follow bimodal distribution in 2009 and tri-model in 2010 and 2012. </a:t>
            </a:r>
          </a:p>
          <a:p>
            <a:endParaRPr lang="en-US" sz="1400" dirty="0">
              <a:latin typeface="Menlo" panose="020B0609030804020204" pitchFamily="49" charset="0"/>
            </a:endParaRPr>
          </a:p>
          <a:p>
            <a:r>
              <a:rPr lang="en-US" sz="1400" b="0" dirty="0">
                <a:effectLst/>
                <a:latin typeface="Menlo" panose="020B0609030804020204" pitchFamily="49" charset="0"/>
              </a:rPr>
              <a:t>The number of applicants who secured with higher interest rates (more than 20%) increased considerably in 2011.</a:t>
            </a:r>
          </a:p>
        </p:txBody>
      </p:sp>
    </p:spTree>
    <p:extLst>
      <p:ext uri="{BB962C8B-B14F-4D97-AF65-F5344CB8AC3E}">
        <p14:creationId xmlns:p14="http://schemas.microsoft.com/office/powerpoint/2010/main" val="373617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F4971-1DF1-B449-B167-BADF75F20E3A}"/>
              </a:ext>
            </a:extLst>
          </p:cNvPr>
          <p:cNvSpPr>
            <a:spLocks noGrp="1"/>
          </p:cNvSpPr>
          <p:nvPr>
            <p:ph type="title"/>
          </p:nvPr>
        </p:nvSpPr>
        <p:spPr/>
        <p:txBody>
          <a:bodyPr/>
          <a:lstStyle/>
          <a:p>
            <a:r>
              <a:rPr lang="en-US" dirty="0"/>
              <a:t>Interest rate						(2 of 2)</a:t>
            </a:r>
          </a:p>
        </p:txBody>
      </p:sp>
      <p:pic>
        <p:nvPicPr>
          <p:cNvPr id="4" name="Content Placeholder 3">
            <a:extLst>
              <a:ext uri="{FF2B5EF4-FFF2-40B4-BE49-F238E27FC236}">
                <a16:creationId xmlns:a16="http://schemas.microsoft.com/office/drawing/2014/main" id="{052FFE99-C7C6-3D40-BC51-7BEAB406E11D}"/>
              </a:ext>
            </a:extLst>
          </p:cNvPr>
          <p:cNvPicPr>
            <a:picLocks noGrp="1" noChangeAspect="1"/>
          </p:cNvPicPr>
          <p:nvPr>
            <p:ph idx="1"/>
          </p:nvPr>
        </p:nvPicPr>
        <p:blipFill>
          <a:blip r:embed="rId2"/>
          <a:stretch>
            <a:fillRect/>
          </a:stretch>
        </p:blipFill>
        <p:spPr>
          <a:xfrm>
            <a:off x="1811507" y="2368421"/>
            <a:ext cx="8568986" cy="3111358"/>
          </a:xfrm>
          <a:prstGeom prst="rect">
            <a:avLst/>
          </a:prstGeom>
        </p:spPr>
      </p:pic>
      <p:sp>
        <p:nvSpPr>
          <p:cNvPr id="5" name="TextBox 4">
            <a:extLst>
              <a:ext uri="{FF2B5EF4-FFF2-40B4-BE49-F238E27FC236}">
                <a16:creationId xmlns:a16="http://schemas.microsoft.com/office/drawing/2014/main" id="{F26F8435-2846-1342-860A-41CEC9C2CD15}"/>
              </a:ext>
            </a:extLst>
          </p:cNvPr>
          <p:cNvSpPr txBox="1"/>
          <p:nvPr/>
        </p:nvSpPr>
        <p:spPr>
          <a:xfrm>
            <a:off x="978946" y="1690688"/>
            <a:ext cx="5852160" cy="369332"/>
          </a:xfrm>
          <a:prstGeom prst="rect">
            <a:avLst/>
          </a:prstGeom>
          <a:noFill/>
        </p:spPr>
        <p:txBody>
          <a:bodyPr wrap="square" rtlCol="0">
            <a:spAutoFit/>
          </a:bodyPr>
          <a:lstStyle/>
          <a:p>
            <a:r>
              <a:rPr lang="en-US" dirty="0"/>
              <a:t>Interest rate is binned with 0.075 interval</a:t>
            </a:r>
          </a:p>
        </p:txBody>
      </p:sp>
      <p:sp>
        <p:nvSpPr>
          <p:cNvPr id="6" name="Rectangle 5">
            <a:extLst>
              <a:ext uri="{FF2B5EF4-FFF2-40B4-BE49-F238E27FC236}">
                <a16:creationId xmlns:a16="http://schemas.microsoft.com/office/drawing/2014/main" id="{8C61D91B-0B9C-234F-AE31-148FC823038D}"/>
              </a:ext>
            </a:extLst>
          </p:cNvPr>
          <p:cNvSpPr/>
          <p:nvPr/>
        </p:nvSpPr>
        <p:spPr>
          <a:xfrm>
            <a:off x="1365103" y="5479779"/>
            <a:ext cx="9015390" cy="1200329"/>
          </a:xfrm>
          <a:prstGeom prst="rect">
            <a:avLst/>
          </a:prstGeom>
        </p:spPr>
        <p:txBody>
          <a:bodyPr wrap="square">
            <a:spAutoFit/>
          </a:bodyPr>
          <a:lstStyle/>
          <a:p>
            <a:r>
              <a:rPr lang="en-US" dirty="0"/>
              <a:t>Interest rate charge to the defaulted borrowers is considerably higher. </a:t>
            </a:r>
          </a:p>
          <a:p>
            <a:endParaRPr lang="en-US" dirty="0"/>
          </a:p>
          <a:p>
            <a:r>
              <a:rPr lang="en-US" dirty="0"/>
              <a:t>It might be possible that the management aware of the risk by other factors such as credit score and charged higher interest rate. The median difference is as much as 5% in 2011.</a:t>
            </a:r>
          </a:p>
        </p:txBody>
      </p:sp>
    </p:spTree>
    <p:extLst>
      <p:ext uri="{BB962C8B-B14F-4D97-AF65-F5344CB8AC3E}">
        <p14:creationId xmlns:p14="http://schemas.microsoft.com/office/powerpoint/2010/main" val="306205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E0D7-91FC-184E-A9E2-0B8DB49DA661}"/>
              </a:ext>
            </a:extLst>
          </p:cNvPr>
          <p:cNvSpPr>
            <a:spLocks noGrp="1"/>
          </p:cNvSpPr>
          <p:nvPr>
            <p:ph type="title"/>
          </p:nvPr>
        </p:nvSpPr>
        <p:spPr/>
        <p:txBody>
          <a:bodyPr/>
          <a:lstStyle/>
          <a:p>
            <a:r>
              <a:rPr lang="en-US" dirty="0"/>
              <a:t>Funded Amount vs. Interest rate</a:t>
            </a:r>
          </a:p>
        </p:txBody>
      </p:sp>
      <p:pic>
        <p:nvPicPr>
          <p:cNvPr id="4" name="Picture 3">
            <a:extLst>
              <a:ext uri="{FF2B5EF4-FFF2-40B4-BE49-F238E27FC236}">
                <a16:creationId xmlns:a16="http://schemas.microsoft.com/office/drawing/2014/main" id="{5F0F11AB-6595-F644-B26F-05ABFEF36741}"/>
              </a:ext>
            </a:extLst>
          </p:cNvPr>
          <p:cNvPicPr>
            <a:picLocks noChangeAspect="1"/>
          </p:cNvPicPr>
          <p:nvPr/>
        </p:nvPicPr>
        <p:blipFill>
          <a:blip r:embed="rId2"/>
          <a:stretch>
            <a:fillRect/>
          </a:stretch>
        </p:blipFill>
        <p:spPr>
          <a:xfrm>
            <a:off x="838200" y="2023858"/>
            <a:ext cx="8278105" cy="4097244"/>
          </a:xfrm>
          <a:prstGeom prst="rect">
            <a:avLst/>
          </a:prstGeom>
        </p:spPr>
      </p:pic>
      <p:sp>
        <p:nvSpPr>
          <p:cNvPr id="5" name="TextBox 4">
            <a:extLst>
              <a:ext uri="{FF2B5EF4-FFF2-40B4-BE49-F238E27FC236}">
                <a16:creationId xmlns:a16="http://schemas.microsoft.com/office/drawing/2014/main" id="{7CF3F069-24D2-E747-9C99-2FD01675C759}"/>
              </a:ext>
            </a:extLst>
          </p:cNvPr>
          <p:cNvSpPr txBox="1"/>
          <p:nvPr/>
        </p:nvSpPr>
        <p:spPr>
          <a:xfrm>
            <a:off x="9434456" y="2495774"/>
            <a:ext cx="2302136" cy="2862322"/>
          </a:xfrm>
          <a:prstGeom prst="rect">
            <a:avLst/>
          </a:prstGeom>
          <a:noFill/>
        </p:spPr>
        <p:txBody>
          <a:bodyPr wrap="square" rtlCol="0">
            <a:spAutoFit/>
          </a:bodyPr>
          <a:lstStyle/>
          <a:p>
            <a:r>
              <a:rPr lang="en-US" dirty="0"/>
              <a:t>Non-linear relationship between interest rate and amount funded.</a:t>
            </a:r>
          </a:p>
          <a:p>
            <a:endParaRPr lang="en-US" dirty="0"/>
          </a:p>
          <a:p>
            <a:r>
              <a:rPr lang="en-US" dirty="0"/>
              <a:t>Irrespective of the borrower risk, the rate is higher when large amount of loan is funded.</a:t>
            </a:r>
          </a:p>
        </p:txBody>
      </p:sp>
    </p:spTree>
    <p:extLst>
      <p:ext uri="{BB962C8B-B14F-4D97-AF65-F5344CB8AC3E}">
        <p14:creationId xmlns:p14="http://schemas.microsoft.com/office/powerpoint/2010/main" val="1378593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4E036-C296-064F-B32C-40D346211F55}"/>
              </a:ext>
            </a:extLst>
          </p:cNvPr>
          <p:cNvSpPr>
            <a:spLocks noGrp="1"/>
          </p:cNvSpPr>
          <p:nvPr>
            <p:ph type="title"/>
          </p:nvPr>
        </p:nvSpPr>
        <p:spPr/>
        <p:txBody>
          <a:bodyPr/>
          <a:lstStyle/>
          <a:p>
            <a:r>
              <a:rPr lang="en-US" dirty="0"/>
              <a:t>Annual Income</a:t>
            </a:r>
          </a:p>
        </p:txBody>
      </p:sp>
      <p:pic>
        <p:nvPicPr>
          <p:cNvPr id="4" name="Picture 3">
            <a:extLst>
              <a:ext uri="{FF2B5EF4-FFF2-40B4-BE49-F238E27FC236}">
                <a16:creationId xmlns:a16="http://schemas.microsoft.com/office/drawing/2014/main" id="{1FFF5C58-46FA-9F42-870D-270D8A2758C9}"/>
              </a:ext>
            </a:extLst>
          </p:cNvPr>
          <p:cNvPicPr>
            <a:picLocks noChangeAspect="1"/>
          </p:cNvPicPr>
          <p:nvPr/>
        </p:nvPicPr>
        <p:blipFill>
          <a:blip r:embed="rId2"/>
          <a:stretch>
            <a:fillRect/>
          </a:stretch>
        </p:blipFill>
        <p:spPr>
          <a:xfrm>
            <a:off x="838200" y="2357760"/>
            <a:ext cx="9446425" cy="3429952"/>
          </a:xfrm>
          <a:prstGeom prst="rect">
            <a:avLst/>
          </a:prstGeom>
        </p:spPr>
      </p:pic>
      <p:sp>
        <p:nvSpPr>
          <p:cNvPr id="5" name="TextBox 4">
            <a:extLst>
              <a:ext uri="{FF2B5EF4-FFF2-40B4-BE49-F238E27FC236}">
                <a16:creationId xmlns:a16="http://schemas.microsoft.com/office/drawing/2014/main" id="{E8319001-DAE3-5A47-A7AC-B9D5DAAFE9EA}"/>
              </a:ext>
            </a:extLst>
          </p:cNvPr>
          <p:cNvSpPr txBox="1"/>
          <p:nvPr/>
        </p:nvSpPr>
        <p:spPr>
          <a:xfrm>
            <a:off x="1075765" y="1839558"/>
            <a:ext cx="4356847" cy="369332"/>
          </a:xfrm>
          <a:prstGeom prst="rect">
            <a:avLst/>
          </a:prstGeom>
          <a:noFill/>
        </p:spPr>
        <p:txBody>
          <a:bodyPr wrap="square" rtlCol="0">
            <a:spAutoFit/>
          </a:bodyPr>
          <a:lstStyle/>
          <a:p>
            <a:r>
              <a:rPr lang="en-US" dirty="0"/>
              <a:t>Income is grouped by 50k interval. </a:t>
            </a:r>
          </a:p>
        </p:txBody>
      </p:sp>
      <p:sp>
        <p:nvSpPr>
          <p:cNvPr id="6" name="TextBox 5">
            <a:extLst>
              <a:ext uri="{FF2B5EF4-FFF2-40B4-BE49-F238E27FC236}">
                <a16:creationId xmlns:a16="http://schemas.microsoft.com/office/drawing/2014/main" id="{7C40C176-A48F-2441-8999-65BEF16ECDF5}"/>
              </a:ext>
            </a:extLst>
          </p:cNvPr>
          <p:cNvSpPr txBox="1"/>
          <p:nvPr/>
        </p:nvSpPr>
        <p:spPr>
          <a:xfrm>
            <a:off x="978946" y="6013525"/>
            <a:ext cx="7476565" cy="646331"/>
          </a:xfrm>
          <a:prstGeom prst="rect">
            <a:avLst/>
          </a:prstGeom>
          <a:noFill/>
        </p:spPr>
        <p:txBody>
          <a:bodyPr wrap="square" rtlCol="0">
            <a:spAutoFit/>
          </a:bodyPr>
          <a:lstStyle/>
          <a:p>
            <a:r>
              <a:rPr lang="en-US" dirty="0"/>
              <a:t>Borrowers who defaulted are with lower mean annual income. The difference is statistically estimated using t-test at 95% COI.</a:t>
            </a:r>
          </a:p>
        </p:txBody>
      </p:sp>
    </p:spTree>
    <p:extLst>
      <p:ext uri="{BB962C8B-B14F-4D97-AF65-F5344CB8AC3E}">
        <p14:creationId xmlns:p14="http://schemas.microsoft.com/office/powerpoint/2010/main" val="3807092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6715-761E-A648-A6B7-285064EF6DBA}"/>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55ECAFF4-C82E-234B-9135-B2CF9C3F93EA}"/>
              </a:ext>
            </a:extLst>
          </p:cNvPr>
          <p:cNvSpPr>
            <a:spLocks noGrp="1"/>
          </p:cNvSpPr>
          <p:nvPr>
            <p:ph idx="1"/>
          </p:nvPr>
        </p:nvSpPr>
        <p:spPr>
          <a:xfrm>
            <a:off x="838200" y="1535168"/>
            <a:ext cx="10515600" cy="4351338"/>
          </a:xfrm>
        </p:spPr>
        <p:txBody>
          <a:bodyPr>
            <a:normAutofit/>
          </a:bodyPr>
          <a:lstStyle/>
          <a:p>
            <a:pPr marL="0" indent="0">
              <a:buNone/>
            </a:pPr>
            <a:r>
              <a:rPr lang="en-US" sz="2000" dirty="0" err="1"/>
              <a:t>LendingClub</a:t>
            </a:r>
            <a:r>
              <a:rPr lang="en-US" sz="2000" dirty="0"/>
              <a:t> is a consumer finance company which specializes in lending various types of loans to urban customers. </a:t>
            </a:r>
          </a:p>
          <a:p>
            <a:pPr marL="0" indent="0">
              <a:buNone/>
            </a:pPr>
            <a:r>
              <a:rPr lang="en-US" sz="2000" dirty="0"/>
              <a:t>The objective of the exploratory analysis to investigate variables driving the default rates.</a:t>
            </a:r>
          </a:p>
          <a:p>
            <a:pPr marL="0" indent="0">
              <a:buNone/>
            </a:pPr>
            <a:r>
              <a:rPr lang="en-US" sz="2000" dirty="0"/>
              <a:t>Until 2010, the company reduced default rates to 12.9% but in the year 2011, the rate increased to 15.9%.</a:t>
            </a:r>
          </a:p>
          <a:p>
            <a:pPr marL="0" indent="0">
              <a:buNone/>
            </a:pPr>
            <a:endParaRPr lang="en-US" sz="2000" dirty="0"/>
          </a:p>
        </p:txBody>
      </p:sp>
      <p:pic>
        <p:nvPicPr>
          <p:cNvPr id="4" name="Picture 3">
            <a:extLst>
              <a:ext uri="{FF2B5EF4-FFF2-40B4-BE49-F238E27FC236}">
                <a16:creationId xmlns:a16="http://schemas.microsoft.com/office/drawing/2014/main" id="{B58864EF-9BF8-2C4E-AF1F-ED1154A20268}"/>
              </a:ext>
            </a:extLst>
          </p:cNvPr>
          <p:cNvPicPr>
            <a:picLocks noChangeAspect="1"/>
          </p:cNvPicPr>
          <p:nvPr/>
        </p:nvPicPr>
        <p:blipFill>
          <a:blip r:embed="rId2"/>
          <a:stretch>
            <a:fillRect/>
          </a:stretch>
        </p:blipFill>
        <p:spPr>
          <a:xfrm>
            <a:off x="1712816" y="3363333"/>
            <a:ext cx="9178406" cy="3013113"/>
          </a:xfrm>
          <a:prstGeom prst="rect">
            <a:avLst/>
          </a:prstGeom>
        </p:spPr>
      </p:pic>
    </p:spTree>
    <p:extLst>
      <p:ext uri="{BB962C8B-B14F-4D97-AF65-F5344CB8AC3E}">
        <p14:creationId xmlns:p14="http://schemas.microsoft.com/office/powerpoint/2010/main" val="2108837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039F8-D9A5-D24D-B5E6-379196280182}"/>
              </a:ext>
            </a:extLst>
          </p:cNvPr>
          <p:cNvSpPr>
            <a:spLocks noGrp="1"/>
          </p:cNvSpPr>
          <p:nvPr>
            <p:ph type="title"/>
          </p:nvPr>
        </p:nvSpPr>
        <p:spPr/>
        <p:txBody>
          <a:bodyPr/>
          <a:lstStyle/>
          <a:p>
            <a:r>
              <a:rPr lang="en-US" dirty="0"/>
              <a:t>Funded Amount to Annual Income</a:t>
            </a:r>
          </a:p>
        </p:txBody>
      </p:sp>
      <p:pic>
        <p:nvPicPr>
          <p:cNvPr id="4" name="Content Placeholder 3">
            <a:extLst>
              <a:ext uri="{FF2B5EF4-FFF2-40B4-BE49-F238E27FC236}">
                <a16:creationId xmlns:a16="http://schemas.microsoft.com/office/drawing/2014/main" id="{92BA4D0D-9078-214E-A55A-8DF4F31A26D7}"/>
              </a:ext>
            </a:extLst>
          </p:cNvPr>
          <p:cNvPicPr>
            <a:picLocks noGrp="1" noChangeAspect="1"/>
          </p:cNvPicPr>
          <p:nvPr>
            <p:ph idx="1"/>
          </p:nvPr>
        </p:nvPicPr>
        <p:blipFill>
          <a:blip r:embed="rId2"/>
          <a:stretch>
            <a:fillRect/>
          </a:stretch>
        </p:blipFill>
        <p:spPr>
          <a:xfrm>
            <a:off x="838200" y="1771025"/>
            <a:ext cx="6154271" cy="4686882"/>
          </a:xfrm>
          <a:prstGeom prst="rect">
            <a:avLst/>
          </a:prstGeom>
        </p:spPr>
      </p:pic>
      <p:pic>
        <p:nvPicPr>
          <p:cNvPr id="5" name="Picture 4">
            <a:extLst>
              <a:ext uri="{FF2B5EF4-FFF2-40B4-BE49-F238E27FC236}">
                <a16:creationId xmlns:a16="http://schemas.microsoft.com/office/drawing/2014/main" id="{4544BC82-9448-2B4D-92C9-4CA164B2AF95}"/>
              </a:ext>
            </a:extLst>
          </p:cNvPr>
          <p:cNvPicPr>
            <a:picLocks noChangeAspect="1"/>
          </p:cNvPicPr>
          <p:nvPr/>
        </p:nvPicPr>
        <p:blipFill>
          <a:blip r:embed="rId3"/>
          <a:stretch>
            <a:fillRect/>
          </a:stretch>
        </p:blipFill>
        <p:spPr>
          <a:xfrm>
            <a:off x="1023769" y="1464157"/>
            <a:ext cx="6400800" cy="266700"/>
          </a:xfrm>
          <a:prstGeom prst="rect">
            <a:avLst/>
          </a:prstGeom>
        </p:spPr>
      </p:pic>
      <p:sp>
        <p:nvSpPr>
          <p:cNvPr id="6" name="Rectangle 5">
            <a:extLst>
              <a:ext uri="{FF2B5EF4-FFF2-40B4-BE49-F238E27FC236}">
                <a16:creationId xmlns:a16="http://schemas.microsoft.com/office/drawing/2014/main" id="{8FA7FC71-AF19-6842-A189-73067C31E56D}"/>
              </a:ext>
            </a:extLst>
          </p:cNvPr>
          <p:cNvSpPr/>
          <p:nvPr/>
        </p:nvSpPr>
        <p:spPr>
          <a:xfrm>
            <a:off x="7315199" y="2151145"/>
            <a:ext cx="4324574" cy="3539430"/>
          </a:xfrm>
          <a:prstGeom prst="rect">
            <a:avLst/>
          </a:prstGeom>
        </p:spPr>
        <p:txBody>
          <a:bodyPr wrap="square">
            <a:spAutoFit/>
          </a:bodyPr>
          <a:lstStyle/>
          <a:p>
            <a:r>
              <a:rPr lang="en-US" sz="1400" b="0" dirty="0">
                <a:effectLst/>
                <a:latin typeface="Menlo" panose="020B0609030804020204" pitchFamily="49" charset="0"/>
              </a:rPr>
              <a:t>Funded amount to the borrowers income increased over the years. </a:t>
            </a:r>
          </a:p>
          <a:p>
            <a:endParaRPr lang="en-US" sz="1400" dirty="0">
              <a:latin typeface="Menlo" panose="020B0609030804020204" pitchFamily="49" charset="0"/>
            </a:endParaRPr>
          </a:p>
          <a:p>
            <a:r>
              <a:rPr lang="en-US" sz="1400" b="0" dirty="0">
                <a:effectLst/>
                <a:latin typeface="Menlo" panose="020B0609030804020204" pitchFamily="49" charset="0"/>
              </a:rPr>
              <a:t>With reaching more customers between 2009 and 2011, the </a:t>
            </a:r>
            <a:r>
              <a:rPr lang="en-US" sz="1400" b="0" dirty="0" err="1">
                <a:effectLst/>
                <a:latin typeface="Menlo" panose="020B0609030804020204" pitchFamily="49" charset="0"/>
              </a:rPr>
              <a:t>LeadingClub</a:t>
            </a:r>
            <a:r>
              <a:rPr lang="en-US" sz="1400" b="0" dirty="0">
                <a:effectLst/>
                <a:latin typeface="Menlo" panose="020B0609030804020204" pitchFamily="49" charset="0"/>
              </a:rPr>
              <a:t> started giving loan their nominal 0.15 times for annual income to 0.2 times in 2011. </a:t>
            </a:r>
          </a:p>
          <a:p>
            <a:endParaRPr lang="en-US" sz="1400" dirty="0">
              <a:latin typeface="Menlo" panose="020B0609030804020204" pitchFamily="49" charset="0"/>
            </a:endParaRPr>
          </a:p>
          <a:p>
            <a:r>
              <a:rPr lang="en-US" sz="1400" b="0" dirty="0">
                <a:effectLst/>
                <a:latin typeface="Menlo" panose="020B0609030804020204" pitchFamily="49" charset="0"/>
              </a:rPr>
              <a:t>T-test also confirms that the mean between the applicants defaulted and the fully paid is statistically significant. </a:t>
            </a:r>
          </a:p>
          <a:p>
            <a:endParaRPr lang="en-US" sz="1400" dirty="0">
              <a:latin typeface="Menlo" panose="020B0609030804020204" pitchFamily="49" charset="0"/>
            </a:endParaRPr>
          </a:p>
          <a:p>
            <a:r>
              <a:rPr lang="en-US" sz="1400" dirty="0">
                <a:latin typeface="Menlo" panose="020B0609030804020204" pitchFamily="49" charset="0"/>
              </a:rPr>
              <a:t>Some </a:t>
            </a:r>
            <a:r>
              <a:rPr lang="en-US" sz="1400" b="0" dirty="0">
                <a:effectLst/>
                <a:latin typeface="Menlo" panose="020B0609030804020204" pitchFamily="49" charset="0"/>
              </a:rPr>
              <a:t>of the loans were as high as 80% of the annual income.</a:t>
            </a:r>
          </a:p>
        </p:txBody>
      </p:sp>
    </p:spTree>
    <p:extLst>
      <p:ext uri="{BB962C8B-B14F-4D97-AF65-F5344CB8AC3E}">
        <p14:creationId xmlns:p14="http://schemas.microsoft.com/office/powerpoint/2010/main" val="2802355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3970E-6A34-8D4D-84D3-B8A2C79DD426}"/>
              </a:ext>
            </a:extLst>
          </p:cNvPr>
          <p:cNvSpPr>
            <a:spLocks noGrp="1"/>
          </p:cNvSpPr>
          <p:nvPr>
            <p:ph type="title"/>
          </p:nvPr>
        </p:nvSpPr>
        <p:spPr/>
        <p:txBody>
          <a:bodyPr/>
          <a:lstStyle/>
          <a:p>
            <a:r>
              <a:rPr lang="en-US" dirty="0" err="1"/>
              <a:t>dti</a:t>
            </a:r>
            <a:endParaRPr lang="en-US" dirty="0"/>
          </a:p>
        </p:txBody>
      </p:sp>
      <p:sp>
        <p:nvSpPr>
          <p:cNvPr id="4" name="Rectangle 3">
            <a:extLst>
              <a:ext uri="{FF2B5EF4-FFF2-40B4-BE49-F238E27FC236}">
                <a16:creationId xmlns:a16="http://schemas.microsoft.com/office/drawing/2014/main" id="{711B6A7C-E015-2043-BCEE-B438C46CBEB5}"/>
              </a:ext>
            </a:extLst>
          </p:cNvPr>
          <p:cNvSpPr/>
          <p:nvPr/>
        </p:nvSpPr>
        <p:spPr>
          <a:xfrm>
            <a:off x="6797936" y="700985"/>
            <a:ext cx="5207598" cy="830997"/>
          </a:xfrm>
          <a:prstGeom prst="rect">
            <a:avLst/>
          </a:prstGeom>
        </p:spPr>
        <p:txBody>
          <a:bodyPr wrap="square">
            <a:spAutoFit/>
          </a:bodyPr>
          <a:lstStyle/>
          <a:p>
            <a:r>
              <a:rPr lang="en-US" sz="1200" b="0" dirty="0" err="1">
                <a:effectLst/>
                <a:latin typeface="Menlo" panose="020B0609030804020204" pitchFamily="49" charset="0"/>
              </a:rPr>
              <a:t>dti</a:t>
            </a:r>
            <a:r>
              <a:rPr lang="en-US" sz="1200" b="0" dirty="0">
                <a:effectLst/>
                <a:latin typeface="Menlo" panose="020B0609030804020204" pitchFamily="49" charset="0"/>
              </a:rPr>
              <a:t> : A ratio calculated using the borrower’s total monthly debt payments on the total debt obligations, excluding mortgage and the requested LC loan, divided by the borrower’s self-reported monthly income.</a:t>
            </a:r>
          </a:p>
        </p:txBody>
      </p:sp>
      <p:pic>
        <p:nvPicPr>
          <p:cNvPr id="5" name="Picture 4">
            <a:extLst>
              <a:ext uri="{FF2B5EF4-FFF2-40B4-BE49-F238E27FC236}">
                <a16:creationId xmlns:a16="http://schemas.microsoft.com/office/drawing/2014/main" id="{DEA76A10-50FE-B24A-A7D7-009066863408}"/>
              </a:ext>
            </a:extLst>
          </p:cNvPr>
          <p:cNvPicPr>
            <a:picLocks noChangeAspect="1"/>
          </p:cNvPicPr>
          <p:nvPr/>
        </p:nvPicPr>
        <p:blipFill>
          <a:blip r:embed="rId2"/>
          <a:stretch>
            <a:fillRect/>
          </a:stretch>
        </p:blipFill>
        <p:spPr>
          <a:xfrm>
            <a:off x="838200" y="1962523"/>
            <a:ext cx="5874572" cy="4505944"/>
          </a:xfrm>
          <a:prstGeom prst="rect">
            <a:avLst/>
          </a:prstGeom>
        </p:spPr>
      </p:pic>
      <p:sp>
        <p:nvSpPr>
          <p:cNvPr id="6" name="TextBox 5">
            <a:extLst>
              <a:ext uri="{FF2B5EF4-FFF2-40B4-BE49-F238E27FC236}">
                <a16:creationId xmlns:a16="http://schemas.microsoft.com/office/drawing/2014/main" id="{BE96D9FA-D7EF-BA4D-8C00-53DE2B49BA0A}"/>
              </a:ext>
            </a:extLst>
          </p:cNvPr>
          <p:cNvSpPr txBox="1"/>
          <p:nvPr/>
        </p:nvSpPr>
        <p:spPr>
          <a:xfrm>
            <a:off x="7024744" y="2388198"/>
            <a:ext cx="4329056" cy="3139321"/>
          </a:xfrm>
          <a:prstGeom prst="rect">
            <a:avLst/>
          </a:prstGeom>
          <a:noFill/>
        </p:spPr>
        <p:txBody>
          <a:bodyPr wrap="square" rtlCol="0">
            <a:spAutoFit/>
          </a:bodyPr>
          <a:lstStyle/>
          <a:p>
            <a:r>
              <a:rPr lang="en-US" dirty="0"/>
              <a:t>The observation is in sync with installments</a:t>
            </a:r>
          </a:p>
          <a:p>
            <a:endParaRPr lang="en-US" dirty="0"/>
          </a:p>
          <a:p>
            <a:r>
              <a:rPr lang="en-US" dirty="0"/>
              <a:t>The borrowers who default pays more debt payments to the obligation in comparison</a:t>
            </a:r>
          </a:p>
          <a:p>
            <a:endParaRPr lang="en-US" dirty="0"/>
          </a:p>
          <a:p>
            <a:r>
              <a:rPr lang="en-US" dirty="0"/>
              <a:t>The trend is moving up gradually, but not an alarming rate.</a:t>
            </a:r>
          </a:p>
          <a:p>
            <a:endParaRPr lang="en-US" dirty="0"/>
          </a:p>
          <a:p>
            <a:r>
              <a:rPr lang="en-US" dirty="0" err="1"/>
              <a:t>dti</a:t>
            </a:r>
            <a:r>
              <a:rPr lang="en-US" dirty="0"/>
              <a:t> is more likely an companion or resulting variable of interest rate, installment, and risk in general.</a:t>
            </a:r>
          </a:p>
        </p:txBody>
      </p:sp>
    </p:spTree>
    <p:extLst>
      <p:ext uri="{BB962C8B-B14F-4D97-AF65-F5344CB8AC3E}">
        <p14:creationId xmlns:p14="http://schemas.microsoft.com/office/powerpoint/2010/main" val="3956281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7C57-FE68-5D40-ACAE-1BB42F98A6C1}"/>
              </a:ext>
            </a:extLst>
          </p:cNvPr>
          <p:cNvSpPr>
            <a:spLocks noGrp="1"/>
          </p:cNvSpPr>
          <p:nvPr>
            <p:ph type="title"/>
          </p:nvPr>
        </p:nvSpPr>
        <p:spPr/>
        <p:txBody>
          <a:bodyPr/>
          <a:lstStyle/>
          <a:p>
            <a:r>
              <a:rPr lang="en-US" dirty="0"/>
              <a:t>Purpose recorded by the borrowers</a:t>
            </a:r>
          </a:p>
        </p:txBody>
      </p:sp>
      <p:pic>
        <p:nvPicPr>
          <p:cNvPr id="4" name="Picture 3">
            <a:extLst>
              <a:ext uri="{FF2B5EF4-FFF2-40B4-BE49-F238E27FC236}">
                <a16:creationId xmlns:a16="http://schemas.microsoft.com/office/drawing/2014/main" id="{ADB4DAAD-A71F-5B44-98FC-131B2E4A6871}"/>
              </a:ext>
            </a:extLst>
          </p:cNvPr>
          <p:cNvPicPr>
            <a:picLocks noChangeAspect="1"/>
          </p:cNvPicPr>
          <p:nvPr/>
        </p:nvPicPr>
        <p:blipFill>
          <a:blip r:embed="rId2"/>
          <a:stretch>
            <a:fillRect/>
          </a:stretch>
        </p:blipFill>
        <p:spPr>
          <a:xfrm>
            <a:off x="838200" y="2336147"/>
            <a:ext cx="6400800" cy="3035300"/>
          </a:xfrm>
          <a:prstGeom prst="rect">
            <a:avLst/>
          </a:prstGeom>
        </p:spPr>
      </p:pic>
      <p:sp>
        <p:nvSpPr>
          <p:cNvPr id="5" name="Rectangle 4">
            <a:extLst>
              <a:ext uri="{FF2B5EF4-FFF2-40B4-BE49-F238E27FC236}">
                <a16:creationId xmlns:a16="http://schemas.microsoft.com/office/drawing/2014/main" id="{BAEE4398-D1D0-3B42-BB61-C1F71C5A599A}"/>
              </a:ext>
            </a:extLst>
          </p:cNvPr>
          <p:cNvSpPr/>
          <p:nvPr/>
        </p:nvSpPr>
        <p:spPr>
          <a:xfrm>
            <a:off x="8294146" y="2479219"/>
            <a:ext cx="3184264" cy="2246769"/>
          </a:xfrm>
          <a:prstGeom prst="rect">
            <a:avLst/>
          </a:prstGeom>
        </p:spPr>
        <p:txBody>
          <a:bodyPr wrap="square">
            <a:spAutoFit/>
          </a:bodyPr>
          <a:lstStyle/>
          <a:p>
            <a:r>
              <a:rPr lang="en-US" sz="1400" b="0" dirty="0">
                <a:effectLst/>
                <a:latin typeface="Menlo" panose="020B0609030804020204" pitchFamily="49" charset="0"/>
              </a:rPr>
              <a:t>Applicants who took loans on the purpose for debt consolidation, small business, credit card, other, and home improvement, saw greater increase in defaults in 2011 compared to 2010. Medical and wedding purpose loans also saw increase in defaults.</a:t>
            </a:r>
          </a:p>
        </p:txBody>
      </p:sp>
    </p:spTree>
    <p:extLst>
      <p:ext uri="{BB962C8B-B14F-4D97-AF65-F5344CB8AC3E}">
        <p14:creationId xmlns:p14="http://schemas.microsoft.com/office/powerpoint/2010/main" val="2113679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86914-B073-6140-8CAF-F311A7FF21FD}"/>
              </a:ext>
            </a:extLst>
          </p:cNvPr>
          <p:cNvSpPr>
            <a:spLocks noGrp="1"/>
          </p:cNvSpPr>
          <p:nvPr>
            <p:ph type="title"/>
          </p:nvPr>
        </p:nvSpPr>
        <p:spPr/>
        <p:txBody>
          <a:bodyPr/>
          <a:lstStyle/>
          <a:p>
            <a:r>
              <a:rPr lang="en-US" dirty="0"/>
              <a:t>Funded Amount to annual income by purpose</a:t>
            </a:r>
          </a:p>
        </p:txBody>
      </p:sp>
      <p:pic>
        <p:nvPicPr>
          <p:cNvPr id="4" name="Content Placeholder 3">
            <a:extLst>
              <a:ext uri="{FF2B5EF4-FFF2-40B4-BE49-F238E27FC236}">
                <a16:creationId xmlns:a16="http://schemas.microsoft.com/office/drawing/2014/main" id="{85EC9B00-B41C-FF4F-AA7D-3643CC929205}"/>
              </a:ext>
            </a:extLst>
          </p:cNvPr>
          <p:cNvPicPr>
            <a:picLocks noGrp="1" noChangeAspect="1"/>
          </p:cNvPicPr>
          <p:nvPr>
            <p:ph idx="1"/>
          </p:nvPr>
        </p:nvPicPr>
        <p:blipFill>
          <a:blip r:embed="rId2"/>
          <a:stretch>
            <a:fillRect/>
          </a:stretch>
        </p:blipFill>
        <p:spPr>
          <a:xfrm>
            <a:off x="1827903" y="1478624"/>
            <a:ext cx="8744103" cy="3792623"/>
          </a:xfrm>
          <a:prstGeom prst="rect">
            <a:avLst/>
          </a:prstGeom>
        </p:spPr>
      </p:pic>
      <p:sp>
        <p:nvSpPr>
          <p:cNvPr id="5" name="Rectangle 4">
            <a:extLst>
              <a:ext uri="{FF2B5EF4-FFF2-40B4-BE49-F238E27FC236}">
                <a16:creationId xmlns:a16="http://schemas.microsoft.com/office/drawing/2014/main" id="{0FCEF4AE-B8DF-EA44-A9B0-07679B529F57}"/>
              </a:ext>
            </a:extLst>
          </p:cNvPr>
          <p:cNvSpPr/>
          <p:nvPr/>
        </p:nvSpPr>
        <p:spPr>
          <a:xfrm>
            <a:off x="2886636" y="5549170"/>
            <a:ext cx="6096000" cy="523220"/>
          </a:xfrm>
          <a:prstGeom prst="rect">
            <a:avLst/>
          </a:prstGeom>
        </p:spPr>
        <p:txBody>
          <a:bodyPr>
            <a:spAutoFit/>
          </a:bodyPr>
          <a:lstStyle/>
          <a:p>
            <a:r>
              <a:rPr lang="en-US" sz="1400" b="0" dirty="0">
                <a:effectLst/>
                <a:latin typeface="Menlo" panose="020B0609030804020204" pitchFamily="49" charset="0"/>
              </a:rPr>
              <a:t>On average, the those defaulted applicants are funded more for the annual income across the selected purpose</a:t>
            </a:r>
          </a:p>
        </p:txBody>
      </p:sp>
    </p:spTree>
    <p:extLst>
      <p:ext uri="{BB962C8B-B14F-4D97-AF65-F5344CB8AC3E}">
        <p14:creationId xmlns:p14="http://schemas.microsoft.com/office/powerpoint/2010/main" val="289075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5B8D-3600-4147-B60B-1BAE7214DE0B}"/>
              </a:ext>
            </a:extLst>
          </p:cNvPr>
          <p:cNvSpPr>
            <a:spLocks noGrp="1"/>
          </p:cNvSpPr>
          <p:nvPr>
            <p:ph type="title"/>
          </p:nvPr>
        </p:nvSpPr>
        <p:spPr/>
        <p:txBody>
          <a:bodyPr/>
          <a:lstStyle/>
          <a:p>
            <a:r>
              <a:rPr lang="en-US" dirty="0"/>
              <a:t>Summary							(1 of 2)</a:t>
            </a:r>
          </a:p>
        </p:txBody>
      </p:sp>
      <p:sp>
        <p:nvSpPr>
          <p:cNvPr id="3" name="Content Placeholder 2">
            <a:extLst>
              <a:ext uri="{FF2B5EF4-FFF2-40B4-BE49-F238E27FC236}">
                <a16:creationId xmlns:a16="http://schemas.microsoft.com/office/drawing/2014/main" id="{D056BE90-C234-EF44-87FE-E20292632786}"/>
              </a:ext>
            </a:extLst>
          </p:cNvPr>
          <p:cNvSpPr>
            <a:spLocks noGrp="1"/>
          </p:cNvSpPr>
          <p:nvPr>
            <p:ph idx="1"/>
          </p:nvPr>
        </p:nvSpPr>
        <p:spPr/>
        <p:txBody>
          <a:bodyPr>
            <a:normAutofit lnSpcReduction="10000"/>
          </a:bodyPr>
          <a:lstStyle/>
          <a:p>
            <a:pPr marL="0" indent="0">
              <a:buNone/>
            </a:pPr>
            <a:r>
              <a:rPr lang="en-US" sz="2000" dirty="0">
                <a:latin typeface="Calibri" panose="020F0502020204030204" pitchFamily="34" charset="0"/>
                <a:cs typeface="Calibri" panose="020F0502020204030204" pitchFamily="34" charset="0"/>
              </a:rPr>
              <a:t>The two main questions we investigated are </a:t>
            </a:r>
          </a:p>
          <a:p>
            <a:pPr marL="514350" indent="-514350">
              <a:buAutoNum type="arabicParenBoth"/>
            </a:pPr>
            <a:r>
              <a:rPr lang="en-US" sz="2000" dirty="0">
                <a:latin typeface="Calibri" panose="020F0502020204030204" pitchFamily="34" charset="0"/>
                <a:cs typeface="Calibri" panose="020F0502020204030204" pitchFamily="34" charset="0"/>
              </a:rPr>
              <a:t>Identify factors driving the defaults and </a:t>
            </a:r>
          </a:p>
          <a:p>
            <a:pPr marL="514350" indent="-514350">
              <a:buAutoNum type="arabicParenBoth"/>
            </a:pPr>
            <a:r>
              <a:rPr lang="en-US" sz="2000" dirty="0">
                <a:latin typeface="Calibri" panose="020F0502020204030204" pitchFamily="34" charset="0"/>
                <a:cs typeface="Calibri" panose="020F0502020204030204" pitchFamily="34" charset="0"/>
              </a:rPr>
              <a:t>Shift in the defaults from 2010 to 2011. </a:t>
            </a:r>
          </a:p>
          <a:p>
            <a:pPr marL="514350" indent="-514350">
              <a:buAutoNum type="arabicParenBoth"/>
            </a:pPr>
            <a:endParaRPr lang="en-US" sz="2000" dirty="0">
              <a:latin typeface="Calibri" panose="020F0502020204030204" pitchFamily="34" charset="0"/>
              <a:cs typeface="Calibri" panose="020F0502020204030204" pitchFamily="34" charset="0"/>
            </a:endParaRPr>
          </a:p>
          <a:p>
            <a:pPr>
              <a:buFont typeface="Wingdings" pitchFamily="2" charset="2"/>
              <a:buChar char="Ø"/>
            </a:pPr>
            <a:r>
              <a:rPr lang="en-US" sz="2000" dirty="0">
                <a:latin typeface="Calibri" panose="020F0502020204030204" pitchFamily="34" charset="0"/>
                <a:cs typeface="Calibri" panose="020F0502020204030204" pitchFamily="34" charset="0"/>
              </a:rPr>
              <a:t>The primary factor in the loan default is those applicants who secured loans on debt consolidation followed by small businesses, credit cards, home improvements, and others. </a:t>
            </a:r>
          </a:p>
          <a:p>
            <a:pPr>
              <a:buFont typeface="Wingdings" pitchFamily="2" charset="2"/>
              <a:buChar char="Ø"/>
            </a:pPr>
            <a:endParaRPr lang="en-US" sz="2000" dirty="0">
              <a:latin typeface="Calibri" panose="020F0502020204030204" pitchFamily="34" charset="0"/>
              <a:cs typeface="Calibri" panose="020F0502020204030204" pitchFamily="34" charset="0"/>
            </a:endParaRPr>
          </a:p>
          <a:p>
            <a:pPr>
              <a:buFont typeface="Wingdings" pitchFamily="2" charset="2"/>
              <a:buChar char="Ø"/>
            </a:pPr>
            <a:r>
              <a:rPr lang="en-US" sz="2000" dirty="0">
                <a:latin typeface="Calibri" panose="020F0502020204030204" pitchFamily="34" charset="0"/>
                <a:cs typeface="Calibri" panose="020F0502020204030204" pitchFamily="34" charset="0"/>
              </a:rPr>
              <a:t>Divergence between the mean funded to annual income ratio for the applicants' defaults is higher. </a:t>
            </a:r>
          </a:p>
          <a:p>
            <a:pPr>
              <a:buFont typeface="Wingdings" pitchFamily="2" charset="2"/>
              <a:buChar char="Ø"/>
            </a:pPr>
            <a:endParaRPr lang="en-US" sz="2000" dirty="0">
              <a:latin typeface="Calibri" panose="020F0502020204030204" pitchFamily="34" charset="0"/>
              <a:cs typeface="Calibri" panose="020F0502020204030204" pitchFamily="34" charset="0"/>
            </a:endParaRPr>
          </a:p>
          <a:p>
            <a:pPr>
              <a:buFont typeface="Wingdings" pitchFamily="2" charset="2"/>
              <a:buChar char="Ø"/>
            </a:pPr>
            <a:r>
              <a:rPr lang="en-US" sz="2000" dirty="0">
                <a:latin typeface="Calibri" panose="020F0502020204030204" pitchFamily="34" charset="0"/>
                <a:cs typeface="Calibri" panose="020F0502020204030204" pitchFamily="34" charset="0"/>
              </a:rPr>
              <a:t>Contrary to the above observation, it is observed that there exists a non-linear relationship between the interest charge and the funded amount irrespective of the riskiness of the default. Interest rates are as high as 25% funded in 2011, which is about 500bps higher than in 2010.</a:t>
            </a:r>
          </a:p>
        </p:txBody>
      </p:sp>
    </p:spTree>
    <p:extLst>
      <p:ext uri="{BB962C8B-B14F-4D97-AF65-F5344CB8AC3E}">
        <p14:creationId xmlns:p14="http://schemas.microsoft.com/office/powerpoint/2010/main" val="3731837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DF368-8F85-4F42-9AFB-297E1B7CAD41}"/>
              </a:ext>
            </a:extLst>
          </p:cNvPr>
          <p:cNvSpPr>
            <a:spLocks noGrp="1"/>
          </p:cNvSpPr>
          <p:nvPr>
            <p:ph type="title"/>
          </p:nvPr>
        </p:nvSpPr>
        <p:spPr/>
        <p:txBody>
          <a:bodyPr/>
          <a:lstStyle/>
          <a:p>
            <a:r>
              <a:rPr lang="en-US" dirty="0"/>
              <a:t>Summary							(2 of 2)</a:t>
            </a:r>
          </a:p>
        </p:txBody>
      </p:sp>
      <p:sp>
        <p:nvSpPr>
          <p:cNvPr id="3" name="Content Placeholder 2">
            <a:extLst>
              <a:ext uri="{FF2B5EF4-FFF2-40B4-BE49-F238E27FC236}">
                <a16:creationId xmlns:a16="http://schemas.microsoft.com/office/drawing/2014/main" id="{17273E9B-D321-D446-8065-D87DACB14646}"/>
              </a:ext>
            </a:extLst>
          </p:cNvPr>
          <p:cNvSpPr>
            <a:spLocks noGrp="1"/>
          </p:cNvSpPr>
          <p:nvPr>
            <p:ph idx="1"/>
          </p:nvPr>
        </p:nvSpPr>
        <p:spPr/>
        <p:txBody>
          <a:bodyPr>
            <a:noAutofit/>
          </a:bodyPr>
          <a:lstStyle/>
          <a:p>
            <a:pPr>
              <a:buFont typeface="Wingdings" pitchFamily="2" charset="2"/>
              <a:buChar char="Ø"/>
            </a:pPr>
            <a:r>
              <a:rPr lang="en-US" sz="2000" dirty="0">
                <a:latin typeface="Calibri" panose="020F0502020204030204" pitchFamily="34" charset="0"/>
                <a:cs typeface="Calibri" panose="020F0502020204030204" pitchFamily="34" charset="0"/>
              </a:rPr>
              <a:t>Over the years, with the business expansion, the risk appetite also increased. Until 2009, the funded amount to annual income ratio of the applicant was 0.15, and this increased to 0.2 in 2011.</a:t>
            </a:r>
          </a:p>
          <a:p>
            <a:pPr>
              <a:buFont typeface="Wingdings" pitchFamily="2" charset="2"/>
              <a:buChar char="Ø"/>
            </a:pPr>
            <a:endParaRPr lang="en-US" sz="2000" dirty="0">
              <a:latin typeface="Calibri" panose="020F0502020204030204" pitchFamily="34" charset="0"/>
              <a:cs typeface="Calibri" panose="020F0502020204030204" pitchFamily="34" charset="0"/>
            </a:endParaRPr>
          </a:p>
          <a:p>
            <a:pPr>
              <a:buFont typeface="Wingdings" pitchFamily="2" charset="2"/>
              <a:buChar char="Ø"/>
            </a:pPr>
            <a:r>
              <a:rPr lang="en-US" sz="2000" dirty="0">
                <a:latin typeface="Calibri" panose="020F0502020204030204" pitchFamily="34" charset="0"/>
                <a:cs typeface="Calibri" panose="020F0502020204030204" pitchFamily="34" charset="0"/>
              </a:rPr>
              <a:t>Grading system employed by the business is effective. It is evident from the fact that with an increase in letter grades from A to G, the default rate increased. </a:t>
            </a:r>
          </a:p>
          <a:p>
            <a:pPr>
              <a:buFont typeface="Wingdings" pitchFamily="2" charset="2"/>
              <a:buChar char="Ø"/>
            </a:pPr>
            <a:endParaRPr lang="en-US" sz="2000" dirty="0">
              <a:latin typeface="Calibri" panose="020F0502020204030204" pitchFamily="34" charset="0"/>
              <a:cs typeface="Calibri" panose="020F0502020204030204" pitchFamily="34" charset="0"/>
            </a:endParaRPr>
          </a:p>
          <a:p>
            <a:pPr>
              <a:buFont typeface="Wingdings" pitchFamily="2" charset="2"/>
              <a:buChar char="Ø"/>
            </a:pPr>
            <a:r>
              <a:rPr lang="en-US" sz="2000" dirty="0">
                <a:latin typeface="Calibri" panose="020F0502020204030204" pitchFamily="34" charset="0"/>
                <a:cs typeface="Calibri" panose="020F0502020204030204" pitchFamily="34" charset="0"/>
              </a:rPr>
              <a:t>The business implementation of the verification process can be improved. The default rate for those applicants' income verified by the business, and the income source verified is significantly higher than non-verified. This observation is contrary to normal wisdom. Loans that are verified are expected to have low defaults than non-verified ones. It is likely that the verification could be the aftermath of delinquency/default. In that case, the verification process should be integrated into the application process.</a:t>
            </a:r>
          </a:p>
        </p:txBody>
      </p:sp>
    </p:spTree>
    <p:extLst>
      <p:ext uri="{BB962C8B-B14F-4D97-AF65-F5344CB8AC3E}">
        <p14:creationId xmlns:p14="http://schemas.microsoft.com/office/powerpoint/2010/main" val="4121286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9E28-BC2C-F64B-B24F-C21290905CDC}"/>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48A3869E-7A7C-A54F-BD75-3E8901AD55BF}"/>
              </a:ext>
            </a:extLst>
          </p:cNvPr>
          <p:cNvSpPr>
            <a:spLocks noGrp="1"/>
          </p:cNvSpPr>
          <p:nvPr>
            <p:ph idx="1"/>
          </p:nvPr>
        </p:nvSpPr>
        <p:spPr/>
        <p:txBody>
          <a:bodyPr/>
          <a:lstStyle/>
          <a:p>
            <a:pPr marL="0" indent="0">
              <a:buNone/>
            </a:pPr>
            <a:r>
              <a:rPr lang="en-US" dirty="0"/>
              <a:t>The dataset is comprised of loan approved from 2007 to 2011. It included loan related attributes and the borrower attributes.</a:t>
            </a:r>
          </a:p>
        </p:txBody>
      </p:sp>
      <p:pic>
        <p:nvPicPr>
          <p:cNvPr id="5" name="Picture 4">
            <a:extLst>
              <a:ext uri="{FF2B5EF4-FFF2-40B4-BE49-F238E27FC236}">
                <a16:creationId xmlns:a16="http://schemas.microsoft.com/office/drawing/2014/main" id="{9D77DC0B-466F-584D-993B-F88AA72696B6}"/>
              </a:ext>
            </a:extLst>
          </p:cNvPr>
          <p:cNvPicPr>
            <a:picLocks noChangeAspect="1"/>
          </p:cNvPicPr>
          <p:nvPr/>
        </p:nvPicPr>
        <p:blipFill>
          <a:blip r:embed="rId2"/>
          <a:stretch>
            <a:fillRect/>
          </a:stretch>
        </p:blipFill>
        <p:spPr>
          <a:xfrm>
            <a:off x="919256" y="3340894"/>
            <a:ext cx="5727700" cy="1320800"/>
          </a:xfrm>
          <a:prstGeom prst="rect">
            <a:avLst/>
          </a:prstGeom>
        </p:spPr>
      </p:pic>
      <p:pic>
        <p:nvPicPr>
          <p:cNvPr id="6" name="Picture 5">
            <a:extLst>
              <a:ext uri="{FF2B5EF4-FFF2-40B4-BE49-F238E27FC236}">
                <a16:creationId xmlns:a16="http://schemas.microsoft.com/office/drawing/2014/main" id="{8F5AB28E-6E2A-1540-A017-0CB96BD9112F}"/>
              </a:ext>
            </a:extLst>
          </p:cNvPr>
          <p:cNvPicPr>
            <a:picLocks noChangeAspect="1"/>
          </p:cNvPicPr>
          <p:nvPr/>
        </p:nvPicPr>
        <p:blipFill>
          <a:blip r:embed="rId3"/>
          <a:stretch>
            <a:fillRect/>
          </a:stretch>
        </p:blipFill>
        <p:spPr>
          <a:xfrm>
            <a:off x="919256" y="5089128"/>
            <a:ext cx="6197600" cy="660400"/>
          </a:xfrm>
          <a:prstGeom prst="rect">
            <a:avLst/>
          </a:prstGeom>
        </p:spPr>
      </p:pic>
    </p:spTree>
    <p:extLst>
      <p:ext uri="{BB962C8B-B14F-4D97-AF65-F5344CB8AC3E}">
        <p14:creationId xmlns:p14="http://schemas.microsoft.com/office/powerpoint/2010/main" val="2071043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751BC-4B26-FF40-B608-384AFB083C15}"/>
              </a:ext>
            </a:extLst>
          </p:cNvPr>
          <p:cNvSpPr>
            <a:spLocks noGrp="1"/>
          </p:cNvSpPr>
          <p:nvPr>
            <p:ph type="title"/>
          </p:nvPr>
        </p:nvSpPr>
        <p:spPr/>
        <p:txBody>
          <a:bodyPr/>
          <a:lstStyle/>
          <a:p>
            <a:r>
              <a:rPr lang="en-US" dirty="0"/>
              <a:t>Pre-processing 					(Clean-up)</a:t>
            </a:r>
          </a:p>
        </p:txBody>
      </p:sp>
      <p:pic>
        <p:nvPicPr>
          <p:cNvPr id="4" name="Picture 3">
            <a:extLst>
              <a:ext uri="{FF2B5EF4-FFF2-40B4-BE49-F238E27FC236}">
                <a16:creationId xmlns:a16="http://schemas.microsoft.com/office/drawing/2014/main" id="{E5ED0B96-4ED6-1D4D-95FF-60149661047B}"/>
              </a:ext>
            </a:extLst>
          </p:cNvPr>
          <p:cNvPicPr>
            <a:picLocks noChangeAspect="1"/>
          </p:cNvPicPr>
          <p:nvPr/>
        </p:nvPicPr>
        <p:blipFill>
          <a:blip r:embed="rId2"/>
          <a:stretch>
            <a:fillRect/>
          </a:stretch>
        </p:blipFill>
        <p:spPr>
          <a:xfrm>
            <a:off x="949511" y="1891250"/>
            <a:ext cx="10070376" cy="1346798"/>
          </a:xfrm>
          <a:prstGeom prst="rect">
            <a:avLst/>
          </a:prstGeom>
        </p:spPr>
      </p:pic>
      <p:pic>
        <p:nvPicPr>
          <p:cNvPr id="5" name="Picture 4">
            <a:extLst>
              <a:ext uri="{FF2B5EF4-FFF2-40B4-BE49-F238E27FC236}">
                <a16:creationId xmlns:a16="http://schemas.microsoft.com/office/drawing/2014/main" id="{F4656E8D-D4BB-194C-8D52-6B7EDA1E833B}"/>
              </a:ext>
            </a:extLst>
          </p:cNvPr>
          <p:cNvPicPr>
            <a:picLocks noChangeAspect="1"/>
          </p:cNvPicPr>
          <p:nvPr/>
        </p:nvPicPr>
        <p:blipFill>
          <a:blip r:embed="rId3"/>
          <a:stretch>
            <a:fillRect/>
          </a:stretch>
        </p:blipFill>
        <p:spPr>
          <a:xfrm>
            <a:off x="949511" y="3320279"/>
            <a:ext cx="10070376" cy="553814"/>
          </a:xfrm>
          <a:prstGeom prst="rect">
            <a:avLst/>
          </a:prstGeom>
        </p:spPr>
      </p:pic>
      <p:pic>
        <p:nvPicPr>
          <p:cNvPr id="6" name="Picture 5">
            <a:extLst>
              <a:ext uri="{FF2B5EF4-FFF2-40B4-BE49-F238E27FC236}">
                <a16:creationId xmlns:a16="http://schemas.microsoft.com/office/drawing/2014/main" id="{0E50A615-694F-F24F-BDB3-4CE1A1066FB1}"/>
              </a:ext>
            </a:extLst>
          </p:cNvPr>
          <p:cNvPicPr>
            <a:picLocks noChangeAspect="1"/>
          </p:cNvPicPr>
          <p:nvPr/>
        </p:nvPicPr>
        <p:blipFill rotWithShape="1">
          <a:blip r:embed="rId4"/>
          <a:srcRect t="11687"/>
          <a:stretch/>
        </p:blipFill>
        <p:spPr>
          <a:xfrm>
            <a:off x="949511" y="3960155"/>
            <a:ext cx="10070376" cy="1563346"/>
          </a:xfrm>
          <a:prstGeom prst="rect">
            <a:avLst/>
          </a:prstGeom>
        </p:spPr>
      </p:pic>
      <p:sp>
        <p:nvSpPr>
          <p:cNvPr id="8" name="Rounded Rectangle 7">
            <a:extLst>
              <a:ext uri="{FF2B5EF4-FFF2-40B4-BE49-F238E27FC236}">
                <a16:creationId xmlns:a16="http://schemas.microsoft.com/office/drawing/2014/main" id="{4D52FFA6-F357-B145-BB11-F3196BD4BB72}"/>
              </a:ext>
            </a:extLst>
          </p:cNvPr>
          <p:cNvSpPr/>
          <p:nvPr/>
        </p:nvSpPr>
        <p:spPr>
          <a:xfrm>
            <a:off x="2721685" y="5905948"/>
            <a:ext cx="5862917" cy="623944"/>
          </a:xfrm>
          <a:prstGeom prst="roundRect">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a:solidFill>
                  <a:schemeClr val="tx1"/>
                </a:solidFill>
                <a:effectLst/>
                <a:latin typeface="Menlo" panose="020B0609030804020204" pitchFamily="49" charset="0"/>
              </a:rPr>
              <a:t>The features reduced fro</a:t>
            </a:r>
            <a:r>
              <a:rPr lang="en-US" dirty="0">
                <a:solidFill>
                  <a:schemeClr val="tx1"/>
                </a:solidFill>
                <a:latin typeface="Menlo" panose="020B0609030804020204" pitchFamily="49" charset="0"/>
              </a:rPr>
              <a:t>m 111 to</a:t>
            </a:r>
            <a:r>
              <a:rPr lang="en-US" b="0" i="0" dirty="0">
                <a:solidFill>
                  <a:schemeClr val="tx1"/>
                </a:solidFill>
                <a:effectLst/>
                <a:latin typeface="Menlo" panose="020B0609030804020204" pitchFamily="49" charset="0"/>
              </a:rPr>
              <a:t> 24</a:t>
            </a:r>
            <a:endParaRPr lang="en-US" dirty="0">
              <a:solidFill>
                <a:schemeClr val="tx1"/>
              </a:solidFill>
            </a:endParaRPr>
          </a:p>
        </p:txBody>
      </p:sp>
    </p:spTree>
    <p:extLst>
      <p:ext uri="{BB962C8B-B14F-4D97-AF65-F5344CB8AC3E}">
        <p14:creationId xmlns:p14="http://schemas.microsoft.com/office/powerpoint/2010/main" val="2681097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41DCC-208A-F24F-9EA6-51BAA0830023}"/>
              </a:ext>
            </a:extLst>
          </p:cNvPr>
          <p:cNvSpPr>
            <a:spLocks noGrp="1"/>
          </p:cNvSpPr>
          <p:nvPr>
            <p:ph type="title"/>
          </p:nvPr>
        </p:nvSpPr>
        <p:spPr/>
        <p:txBody>
          <a:bodyPr/>
          <a:lstStyle/>
          <a:p>
            <a:r>
              <a:rPr lang="en-US" dirty="0"/>
              <a:t>Features by category</a:t>
            </a:r>
          </a:p>
        </p:txBody>
      </p:sp>
      <p:pic>
        <p:nvPicPr>
          <p:cNvPr id="4" name="Picture 3">
            <a:extLst>
              <a:ext uri="{FF2B5EF4-FFF2-40B4-BE49-F238E27FC236}">
                <a16:creationId xmlns:a16="http://schemas.microsoft.com/office/drawing/2014/main" id="{C9C96598-937F-1043-AFEC-15B85059FD5F}"/>
              </a:ext>
            </a:extLst>
          </p:cNvPr>
          <p:cNvPicPr>
            <a:picLocks noChangeAspect="1"/>
          </p:cNvPicPr>
          <p:nvPr/>
        </p:nvPicPr>
        <p:blipFill>
          <a:blip r:embed="rId2"/>
          <a:stretch>
            <a:fillRect/>
          </a:stretch>
        </p:blipFill>
        <p:spPr>
          <a:xfrm>
            <a:off x="827490" y="1981144"/>
            <a:ext cx="10526310" cy="1988428"/>
          </a:xfrm>
          <a:prstGeom prst="rect">
            <a:avLst/>
          </a:prstGeom>
        </p:spPr>
      </p:pic>
      <p:sp>
        <p:nvSpPr>
          <p:cNvPr id="5" name="TextBox 4">
            <a:extLst>
              <a:ext uri="{FF2B5EF4-FFF2-40B4-BE49-F238E27FC236}">
                <a16:creationId xmlns:a16="http://schemas.microsoft.com/office/drawing/2014/main" id="{B83E2D8F-E367-AF40-9F27-CE6BF06C7355}"/>
              </a:ext>
            </a:extLst>
          </p:cNvPr>
          <p:cNvSpPr txBox="1"/>
          <p:nvPr/>
        </p:nvSpPr>
        <p:spPr>
          <a:xfrm>
            <a:off x="838200" y="4389119"/>
            <a:ext cx="6357769" cy="369332"/>
          </a:xfrm>
          <a:prstGeom prst="rect">
            <a:avLst/>
          </a:prstGeom>
          <a:noFill/>
        </p:spPr>
        <p:txBody>
          <a:bodyPr wrap="square" rtlCol="0">
            <a:spAutoFit/>
          </a:bodyPr>
          <a:lstStyle/>
          <a:p>
            <a:r>
              <a:rPr lang="en-US" dirty="0"/>
              <a:t>Text based features are not considered in this investigative study</a:t>
            </a:r>
          </a:p>
        </p:txBody>
      </p:sp>
    </p:spTree>
    <p:extLst>
      <p:ext uri="{BB962C8B-B14F-4D97-AF65-F5344CB8AC3E}">
        <p14:creationId xmlns:p14="http://schemas.microsoft.com/office/powerpoint/2010/main" val="936395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5C0C-25D6-B444-ADE9-F4D57D166B31}"/>
              </a:ext>
            </a:extLst>
          </p:cNvPr>
          <p:cNvSpPr>
            <a:spLocks noGrp="1"/>
          </p:cNvSpPr>
          <p:nvPr>
            <p:ph type="title"/>
          </p:nvPr>
        </p:nvSpPr>
        <p:spPr/>
        <p:txBody>
          <a:bodyPr/>
          <a:lstStyle/>
          <a:p>
            <a:r>
              <a:rPr lang="en-US" dirty="0"/>
              <a:t>Loan Status 							(target)</a:t>
            </a:r>
          </a:p>
        </p:txBody>
      </p:sp>
      <p:pic>
        <p:nvPicPr>
          <p:cNvPr id="4" name="Picture 3">
            <a:extLst>
              <a:ext uri="{FF2B5EF4-FFF2-40B4-BE49-F238E27FC236}">
                <a16:creationId xmlns:a16="http://schemas.microsoft.com/office/drawing/2014/main" id="{0FA4EDF9-6BB1-CF48-8FAF-5640F65B085F}"/>
              </a:ext>
            </a:extLst>
          </p:cNvPr>
          <p:cNvPicPr>
            <a:picLocks noChangeAspect="1"/>
          </p:cNvPicPr>
          <p:nvPr/>
        </p:nvPicPr>
        <p:blipFill>
          <a:blip r:embed="rId2"/>
          <a:stretch>
            <a:fillRect/>
          </a:stretch>
        </p:blipFill>
        <p:spPr>
          <a:xfrm>
            <a:off x="900243" y="1690688"/>
            <a:ext cx="10391514" cy="3458016"/>
          </a:xfrm>
          <a:prstGeom prst="rect">
            <a:avLst/>
          </a:prstGeom>
        </p:spPr>
      </p:pic>
      <p:sp>
        <p:nvSpPr>
          <p:cNvPr id="5" name="Rounded Rectangle 4">
            <a:extLst>
              <a:ext uri="{FF2B5EF4-FFF2-40B4-BE49-F238E27FC236}">
                <a16:creationId xmlns:a16="http://schemas.microsoft.com/office/drawing/2014/main" id="{99AE8F96-07C2-2D42-9A65-A910C4C3C97D}"/>
              </a:ext>
            </a:extLst>
          </p:cNvPr>
          <p:cNvSpPr/>
          <p:nvPr/>
        </p:nvSpPr>
        <p:spPr>
          <a:xfrm>
            <a:off x="1518621" y="5180978"/>
            <a:ext cx="9154757" cy="1516829"/>
          </a:xfrm>
          <a:prstGeom prst="roundRect">
            <a:avLst>
              <a:gd name="adj" fmla="val 14894"/>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1" dirty="0">
                <a:solidFill>
                  <a:schemeClr val="tx1"/>
                </a:solidFill>
              </a:rPr>
              <a:t>Questions to explore</a:t>
            </a:r>
          </a:p>
          <a:p>
            <a:endParaRPr lang="en-US" sz="1400" b="1" dirty="0">
              <a:solidFill>
                <a:schemeClr val="tx1"/>
              </a:solidFill>
            </a:endParaRPr>
          </a:p>
          <a:p>
            <a:r>
              <a:rPr lang="en-US" sz="1400" dirty="0">
                <a:solidFill>
                  <a:schemeClr val="tx1"/>
                </a:solidFill>
              </a:rPr>
              <a:t>1. What factors influencing the defaults?</a:t>
            </a:r>
          </a:p>
          <a:p>
            <a:r>
              <a:rPr lang="en-US" sz="1400" dirty="0">
                <a:solidFill>
                  <a:schemeClr val="tx1"/>
                </a:solidFill>
              </a:rPr>
              <a:t>2. What factors drove the sharp increase in defaults in 2011?</a:t>
            </a:r>
          </a:p>
          <a:p>
            <a:br>
              <a:rPr lang="en-US" sz="1400" dirty="0">
                <a:solidFill>
                  <a:schemeClr val="tx1"/>
                </a:solidFill>
              </a:rPr>
            </a:br>
            <a:r>
              <a:rPr lang="en-US" sz="1400" dirty="0">
                <a:solidFill>
                  <a:schemeClr val="tx1"/>
                </a:solidFill>
              </a:rPr>
              <a:t>(What factors drove divergence in trend in the last quarter of the calendar year 2010 and 2011?) &lt;- Not considered.</a:t>
            </a:r>
          </a:p>
        </p:txBody>
      </p:sp>
    </p:spTree>
    <p:extLst>
      <p:ext uri="{BB962C8B-B14F-4D97-AF65-F5344CB8AC3E}">
        <p14:creationId xmlns:p14="http://schemas.microsoft.com/office/powerpoint/2010/main" val="380339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AF82-A794-264F-BE6D-B8494B3DC262}"/>
              </a:ext>
            </a:extLst>
          </p:cNvPr>
          <p:cNvSpPr>
            <a:spLocks noGrp="1"/>
          </p:cNvSpPr>
          <p:nvPr>
            <p:ph type="title"/>
          </p:nvPr>
        </p:nvSpPr>
        <p:spPr/>
        <p:txBody>
          <a:bodyPr/>
          <a:lstStyle/>
          <a:p>
            <a:r>
              <a:rPr lang="en-US" dirty="0"/>
              <a:t>Categorical Features</a:t>
            </a:r>
          </a:p>
        </p:txBody>
      </p:sp>
      <p:pic>
        <p:nvPicPr>
          <p:cNvPr id="4" name="Picture 3">
            <a:extLst>
              <a:ext uri="{FF2B5EF4-FFF2-40B4-BE49-F238E27FC236}">
                <a16:creationId xmlns:a16="http://schemas.microsoft.com/office/drawing/2014/main" id="{01184DBB-8329-D04B-92B4-718D6FD12D14}"/>
              </a:ext>
            </a:extLst>
          </p:cNvPr>
          <p:cNvPicPr>
            <a:picLocks noChangeAspect="1"/>
          </p:cNvPicPr>
          <p:nvPr/>
        </p:nvPicPr>
        <p:blipFill>
          <a:blip r:embed="rId2"/>
          <a:stretch>
            <a:fillRect/>
          </a:stretch>
        </p:blipFill>
        <p:spPr>
          <a:xfrm>
            <a:off x="979170" y="1690688"/>
            <a:ext cx="9867900" cy="3327400"/>
          </a:xfrm>
          <a:prstGeom prst="rect">
            <a:avLst/>
          </a:prstGeom>
        </p:spPr>
      </p:pic>
      <p:sp>
        <p:nvSpPr>
          <p:cNvPr id="5" name="TextBox 4">
            <a:extLst>
              <a:ext uri="{FF2B5EF4-FFF2-40B4-BE49-F238E27FC236}">
                <a16:creationId xmlns:a16="http://schemas.microsoft.com/office/drawing/2014/main" id="{85D15C2D-DABA-FC44-AD38-2B276FD2A441}"/>
              </a:ext>
            </a:extLst>
          </p:cNvPr>
          <p:cNvSpPr txBox="1"/>
          <p:nvPr/>
        </p:nvSpPr>
        <p:spPr>
          <a:xfrm>
            <a:off x="979170" y="5974319"/>
            <a:ext cx="3938771" cy="307777"/>
          </a:xfrm>
          <a:prstGeom prst="rect">
            <a:avLst/>
          </a:prstGeom>
          <a:noFill/>
        </p:spPr>
        <p:txBody>
          <a:bodyPr wrap="none" rtlCol="0">
            <a:spAutoFit/>
          </a:bodyPr>
          <a:lstStyle/>
          <a:p>
            <a:r>
              <a:rPr lang="en-US" sz="1400" dirty="0"/>
              <a:t>*Replace null with -1 for public record bankruptcies</a:t>
            </a:r>
          </a:p>
        </p:txBody>
      </p:sp>
    </p:spTree>
    <p:extLst>
      <p:ext uri="{BB962C8B-B14F-4D97-AF65-F5344CB8AC3E}">
        <p14:creationId xmlns:p14="http://schemas.microsoft.com/office/powerpoint/2010/main" val="480262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F695F-8FBC-F746-9E90-75D5875E42D2}"/>
              </a:ext>
            </a:extLst>
          </p:cNvPr>
          <p:cNvSpPr>
            <a:spLocks noGrp="1"/>
          </p:cNvSpPr>
          <p:nvPr>
            <p:ph type="title"/>
          </p:nvPr>
        </p:nvSpPr>
        <p:spPr/>
        <p:txBody>
          <a:bodyPr/>
          <a:lstStyle/>
          <a:p>
            <a:r>
              <a:rPr lang="en-US" dirty="0"/>
              <a:t>Region</a:t>
            </a:r>
          </a:p>
        </p:txBody>
      </p:sp>
      <p:pic>
        <p:nvPicPr>
          <p:cNvPr id="4" name="Picture 3">
            <a:extLst>
              <a:ext uri="{FF2B5EF4-FFF2-40B4-BE49-F238E27FC236}">
                <a16:creationId xmlns:a16="http://schemas.microsoft.com/office/drawing/2014/main" id="{23ACBA85-53D1-584E-AB7B-58C4D0387C6E}"/>
              </a:ext>
            </a:extLst>
          </p:cNvPr>
          <p:cNvPicPr>
            <a:picLocks noChangeAspect="1"/>
          </p:cNvPicPr>
          <p:nvPr/>
        </p:nvPicPr>
        <p:blipFill>
          <a:blip r:embed="rId2"/>
          <a:stretch>
            <a:fillRect/>
          </a:stretch>
        </p:blipFill>
        <p:spPr>
          <a:xfrm>
            <a:off x="838200" y="1690688"/>
            <a:ext cx="7543800" cy="5003800"/>
          </a:xfrm>
          <a:prstGeom prst="rect">
            <a:avLst/>
          </a:prstGeom>
        </p:spPr>
      </p:pic>
      <p:sp>
        <p:nvSpPr>
          <p:cNvPr id="5" name="TextBox 4">
            <a:extLst>
              <a:ext uri="{FF2B5EF4-FFF2-40B4-BE49-F238E27FC236}">
                <a16:creationId xmlns:a16="http://schemas.microsoft.com/office/drawing/2014/main" id="{99F2E0CF-2C34-DC45-A10F-C5045DC26C29}"/>
              </a:ext>
            </a:extLst>
          </p:cNvPr>
          <p:cNvSpPr txBox="1"/>
          <p:nvPr/>
        </p:nvSpPr>
        <p:spPr>
          <a:xfrm>
            <a:off x="8627633" y="2484428"/>
            <a:ext cx="3044414" cy="3416320"/>
          </a:xfrm>
          <a:prstGeom prst="rect">
            <a:avLst/>
          </a:prstGeom>
          <a:noFill/>
        </p:spPr>
        <p:txBody>
          <a:bodyPr wrap="square" rtlCol="0">
            <a:spAutoFit/>
          </a:bodyPr>
          <a:lstStyle/>
          <a:p>
            <a:r>
              <a:rPr lang="en-US" dirty="0"/>
              <a:t>Majority of applicants from the wealthy states in the US including CA, NY, FL, TX, NJ, and IL. </a:t>
            </a:r>
            <a:r>
              <a:rPr lang="en-US" dirty="0" err="1"/>
              <a:t>LeadingClub</a:t>
            </a:r>
            <a:r>
              <a:rPr lang="en-US" dirty="0"/>
              <a:t> might have stated its operations in these area on gradually propagated over the country.</a:t>
            </a:r>
          </a:p>
          <a:p>
            <a:br>
              <a:rPr lang="en-US" dirty="0"/>
            </a:br>
            <a:r>
              <a:rPr lang="en-US" dirty="0"/>
              <a:t>The marginal increase is defaults in the year 2011 is uniform across the top 10 states by applicants.</a:t>
            </a:r>
          </a:p>
        </p:txBody>
      </p:sp>
    </p:spTree>
    <p:extLst>
      <p:ext uri="{BB962C8B-B14F-4D97-AF65-F5344CB8AC3E}">
        <p14:creationId xmlns:p14="http://schemas.microsoft.com/office/powerpoint/2010/main" val="2171361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D06E7-9FEE-7D44-A523-2C97D50F510C}"/>
              </a:ext>
            </a:extLst>
          </p:cNvPr>
          <p:cNvSpPr>
            <a:spLocks noGrp="1"/>
          </p:cNvSpPr>
          <p:nvPr>
            <p:ph type="title"/>
          </p:nvPr>
        </p:nvSpPr>
        <p:spPr/>
        <p:txBody>
          <a:bodyPr/>
          <a:lstStyle/>
          <a:p>
            <a:r>
              <a:rPr lang="en-US" dirty="0"/>
              <a:t>Home Ownership</a:t>
            </a:r>
          </a:p>
        </p:txBody>
      </p:sp>
      <p:pic>
        <p:nvPicPr>
          <p:cNvPr id="4" name="Content Placeholder 3">
            <a:extLst>
              <a:ext uri="{FF2B5EF4-FFF2-40B4-BE49-F238E27FC236}">
                <a16:creationId xmlns:a16="http://schemas.microsoft.com/office/drawing/2014/main" id="{91B34094-D5DD-3D49-9F77-D681EB241B5B}"/>
              </a:ext>
            </a:extLst>
          </p:cNvPr>
          <p:cNvPicPr>
            <a:picLocks noGrp="1" noChangeAspect="1"/>
          </p:cNvPicPr>
          <p:nvPr>
            <p:ph idx="1"/>
          </p:nvPr>
        </p:nvPicPr>
        <p:blipFill>
          <a:blip r:embed="rId2"/>
          <a:stretch>
            <a:fillRect/>
          </a:stretch>
        </p:blipFill>
        <p:spPr>
          <a:xfrm>
            <a:off x="1817040" y="1690688"/>
            <a:ext cx="8557919" cy="2809418"/>
          </a:xfrm>
          <a:prstGeom prst="rect">
            <a:avLst/>
          </a:prstGeom>
        </p:spPr>
      </p:pic>
      <p:sp>
        <p:nvSpPr>
          <p:cNvPr id="5" name="Rectangle 4">
            <a:extLst>
              <a:ext uri="{FF2B5EF4-FFF2-40B4-BE49-F238E27FC236}">
                <a16:creationId xmlns:a16="http://schemas.microsoft.com/office/drawing/2014/main" id="{95CA57E8-78AF-9C46-BD20-4F689A73E292}"/>
              </a:ext>
            </a:extLst>
          </p:cNvPr>
          <p:cNvSpPr/>
          <p:nvPr/>
        </p:nvSpPr>
        <p:spPr>
          <a:xfrm>
            <a:off x="2897393" y="4890297"/>
            <a:ext cx="6096000" cy="1600438"/>
          </a:xfrm>
          <a:prstGeom prst="rect">
            <a:avLst/>
          </a:prstGeom>
        </p:spPr>
        <p:txBody>
          <a:bodyPr>
            <a:spAutoFit/>
          </a:bodyPr>
          <a:lstStyle/>
          <a:p>
            <a:r>
              <a:rPr lang="en-US" sz="1400" b="0" dirty="0">
                <a:effectLst/>
                <a:latin typeface="Menlo" panose="020B0609030804020204" pitchFamily="49" charset="0"/>
              </a:rPr>
              <a:t>In the year 2010 and 2011, the OTHER category for home ownership is 2 and 1 respectively. It seems the field in an application form made mandatory to avoid OTHER category applicants. </a:t>
            </a:r>
          </a:p>
          <a:p>
            <a:br>
              <a:rPr lang="en-US" sz="1400" b="0" dirty="0">
                <a:effectLst/>
                <a:latin typeface="Menlo" panose="020B0609030804020204" pitchFamily="49" charset="0"/>
              </a:rPr>
            </a:br>
            <a:r>
              <a:rPr lang="en-US" sz="1400" b="0" dirty="0">
                <a:effectLst/>
                <a:latin typeface="Menlo" panose="020B0609030804020204" pitchFamily="49" charset="0"/>
              </a:rPr>
              <a:t>The proportional increase in homeownership is fairly consistent between the years.</a:t>
            </a:r>
          </a:p>
        </p:txBody>
      </p:sp>
    </p:spTree>
    <p:extLst>
      <p:ext uri="{BB962C8B-B14F-4D97-AF65-F5344CB8AC3E}">
        <p14:creationId xmlns:p14="http://schemas.microsoft.com/office/powerpoint/2010/main" val="3045437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TotalTime>
  <Words>1386</Words>
  <Application>Microsoft Macintosh PowerPoint</Application>
  <PresentationFormat>Widescreen</PresentationFormat>
  <Paragraphs>112</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Menlo</vt:lpstr>
      <vt:lpstr>Wingdings</vt:lpstr>
      <vt:lpstr>Office Theme</vt:lpstr>
      <vt:lpstr>LendingClub</vt:lpstr>
      <vt:lpstr>Problem Statement</vt:lpstr>
      <vt:lpstr>Data</vt:lpstr>
      <vt:lpstr>Pre-processing      (Clean-up)</vt:lpstr>
      <vt:lpstr>Features by category</vt:lpstr>
      <vt:lpstr>Loan Status        (target)</vt:lpstr>
      <vt:lpstr>Categorical Features</vt:lpstr>
      <vt:lpstr>Region</vt:lpstr>
      <vt:lpstr>Home Ownership</vt:lpstr>
      <vt:lpstr>Verification Status</vt:lpstr>
      <vt:lpstr>Loan Term        (term)</vt:lpstr>
      <vt:lpstr>Grade / Sub-grade </vt:lpstr>
      <vt:lpstr>Employment Length</vt:lpstr>
      <vt:lpstr>Numerical Features</vt:lpstr>
      <vt:lpstr>Amounts</vt:lpstr>
      <vt:lpstr>Interest Rate      (1 of 2)</vt:lpstr>
      <vt:lpstr>Interest rate      (2 of 2)</vt:lpstr>
      <vt:lpstr>Funded Amount vs. Interest rate</vt:lpstr>
      <vt:lpstr>Annual Income</vt:lpstr>
      <vt:lpstr>Funded Amount to Annual Income</vt:lpstr>
      <vt:lpstr>dti</vt:lpstr>
      <vt:lpstr>Purpose recorded by the borrowers</vt:lpstr>
      <vt:lpstr>Funded Amount to annual income by purpose</vt:lpstr>
      <vt:lpstr>Summary       (1 of 2)</vt:lpstr>
      <vt:lpstr>Summary       (2 of 2)</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LendingClub</dc:title>
  <dc:creator>finmetrics0@gmail.com</dc:creator>
  <cp:lastModifiedBy>finmetrics0@gmail.com</cp:lastModifiedBy>
  <cp:revision>27</cp:revision>
  <dcterms:created xsi:type="dcterms:W3CDTF">2023-08-09T09:39:04Z</dcterms:created>
  <dcterms:modified xsi:type="dcterms:W3CDTF">2023-08-09T10:36:58Z</dcterms:modified>
</cp:coreProperties>
</file>